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5" r:id="rId1"/>
    <p:sldMasterId id="2147484364" r:id="rId2"/>
    <p:sldMasterId id="2147484377" r:id="rId3"/>
    <p:sldMasterId id="2147484390" r:id="rId4"/>
  </p:sldMasterIdLst>
  <p:notesMasterIdLst>
    <p:notesMasterId r:id="rId84"/>
  </p:notesMasterIdLst>
  <p:sldIdLst>
    <p:sldId id="400" r:id="rId5"/>
    <p:sldId id="401" r:id="rId6"/>
    <p:sldId id="502" r:id="rId7"/>
    <p:sldId id="507" r:id="rId8"/>
    <p:sldId id="470" r:id="rId9"/>
    <p:sldId id="312" r:id="rId10"/>
    <p:sldId id="472" r:id="rId11"/>
    <p:sldId id="473" r:id="rId12"/>
    <p:sldId id="474" r:id="rId13"/>
    <p:sldId id="475" r:id="rId14"/>
    <p:sldId id="477" r:id="rId15"/>
    <p:sldId id="476" r:id="rId16"/>
    <p:sldId id="479" r:id="rId17"/>
    <p:sldId id="480" r:id="rId18"/>
    <p:sldId id="482" r:id="rId19"/>
    <p:sldId id="483" r:id="rId20"/>
    <p:sldId id="484" r:id="rId21"/>
    <p:sldId id="485" r:id="rId22"/>
    <p:sldId id="486" r:id="rId23"/>
    <p:sldId id="505" r:id="rId24"/>
    <p:sldId id="487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463" r:id="rId37"/>
    <p:sldId id="464" r:id="rId38"/>
    <p:sldId id="465" r:id="rId39"/>
    <p:sldId id="466" r:id="rId40"/>
    <p:sldId id="506" r:id="rId41"/>
    <p:sldId id="503" r:id="rId42"/>
    <p:sldId id="467" r:id="rId43"/>
    <p:sldId id="468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  <p:sldId id="444" r:id="rId61"/>
    <p:sldId id="445" r:id="rId62"/>
    <p:sldId id="446" r:id="rId63"/>
    <p:sldId id="447" r:id="rId64"/>
    <p:sldId id="448" r:id="rId65"/>
    <p:sldId id="449" r:id="rId66"/>
    <p:sldId id="450" r:id="rId67"/>
    <p:sldId id="451" r:id="rId68"/>
    <p:sldId id="488" r:id="rId69"/>
    <p:sldId id="489" r:id="rId70"/>
    <p:sldId id="495" r:id="rId71"/>
    <p:sldId id="490" r:id="rId72"/>
    <p:sldId id="491" r:id="rId73"/>
    <p:sldId id="492" r:id="rId74"/>
    <p:sldId id="493" r:id="rId75"/>
    <p:sldId id="494" r:id="rId76"/>
    <p:sldId id="496" r:id="rId77"/>
    <p:sldId id="497" r:id="rId78"/>
    <p:sldId id="498" r:id="rId79"/>
    <p:sldId id="499" r:id="rId80"/>
    <p:sldId id="500" r:id="rId81"/>
    <p:sldId id="501" r:id="rId82"/>
    <p:sldId id="283" r:id="rId83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77777"/>
    <a:srgbClr val="663300"/>
    <a:srgbClr val="FF99FF"/>
    <a:srgbClr val="3399FF"/>
    <a:srgbClr val="800000"/>
    <a:srgbClr val="FFFF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9" autoAdjust="0"/>
    <p:restoredTop sz="94660"/>
  </p:normalViewPr>
  <p:slideViewPr>
    <p:cSldViewPr>
      <p:cViewPr varScale="1">
        <p:scale>
          <a:sx n="83" d="100"/>
          <a:sy n="83" d="100"/>
        </p:scale>
        <p:origin x="144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78D97BA-3031-45ED-A661-91A1FC52F680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3D58C5-66DB-41FA-B96A-32F10D1F718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90457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sr-Latn-R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EC8ABB-F476-463D-8823-502AA623AB62}" type="slidenum">
              <a:rPr lang="en-US" altLang="sr-Latn-R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10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sr-Latn-R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58C4ED-1E2F-487B-8208-D3A297DE5208}" type="slidenum">
              <a:rPr kumimoji="0" lang="en-US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7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sr-Latn-R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C346B-2687-42F0-BE96-C7DA40036CAF}" type="slidenum">
              <a:rPr lang="en-US" altLang="sr-Latn-R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D2FDF-98AD-44A0-B4CE-A1DC2D51B62B}" type="slidenum">
              <a:rPr kumimoji="0" lang="hr-H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CS" altLang="en-US" smtClean="0"/>
          </a:p>
        </p:txBody>
      </p:sp>
    </p:spTree>
    <p:extLst>
      <p:ext uri="{BB962C8B-B14F-4D97-AF65-F5344CB8AC3E}">
        <p14:creationId xmlns:p14="http://schemas.microsoft.com/office/powerpoint/2010/main" val="37782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0594F5-6C2D-416C-B455-2DC6A627AFE3}" type="slidenum">
              <a:rPr lang="hr-HR" altLang="sr-Latn-R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hr-HR" altLang="sr-Latn-RS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CS" altLang="sr-Latn-RS" smtClean="0"/>
          </a:p>
        </p:txBody>
      </p:sp>
    </p:spTree>
    <p:extLst>
      <p:ext uri="{BB962C8B-B14F-4D97-AF65-F5344CB8AC3E}">
        <p14:creationId xmlns:p14="http://schemas.microsoft.com/office/powerpoint/2010/main" val="35054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0277E-5C4F-4C98-BE7B-BF7D6C861AD0}" type="slidenum">
              <a:rPr kumimoji="0" lang="hr-H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CS" altLang="en-US" smtClean="0"/>
          </a:p>
        </p:txBody>
      </p:sp>
    </p:spTree>
    <p:extLst>
      <p:ext uri="{BB962C8B-B14F-4D97-AF65-F5344CB8AC3E}">
        <p14:creationId xmlns:p14="http://schemas.microsoft.com/office/powerpoint/2010/main" val="322476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D8FC7-B8C5-4A9A-AB1E-FCF52A022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2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E479B-88F4-4B93-9F63-8DA90FFF63F6}" type="slidenum">
              <a:rPr kumimoji="0" lang="hr-H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CS" altLang="en-US" smtClean="0"/>
          </a:p>
        </p:txBody>
      </p:sp>
    </p:spTree>
    <p:extLst>
      <p:ext uri="{BB962C8B-B14F-4D97-AF65-F5344CB8AC3E}">
        <p14:creationId xmlns:p14="http://schemas.microsoft.com/office/powerpoint/2010/main" val="47668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D58C5-66DB-41FA-B96A-32F10D1F7183}" type="slidenum">
              <a:rPr lang="en-US" altLang="sr-Latn-RS" smtClean="0"/>
              <a:pPr/>
              <a:t>30</a:t>
            </a:fld>
            <a:endParaRPr lang="en-US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01708B-2C9F-4FD1-B466-60C79961A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4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ednakokračni trokut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5" name="Rezervirano mjesto datuma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5DF5BE99-DA1C-4D94-8236-5AC3A5264B9E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5490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0FC0F-3F64-4D58-8635-27CCD545C70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3395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20D34-E56F-46BB-8697-D4AA5ACD821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41014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357D6-B0EB-484B-9655-1012F9A1A62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11639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Rezervirano mjesto podnožj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zervirano mjesto broja slajd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7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5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Pravokut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9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01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38D0C-DC80-4958-9BAF-2D92DEA89C04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00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A68A5C-2B72-4B75-A51F-A8C4A963840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Pravokut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2727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/>
          </a:bodyPr>
          <a:lstStyle>
            <a:lvl1pPr algn="l">
              <a:defRPr sz="3800"/>
            </a:lvl1pPr>
          </a:lstStyle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8C6C2-3DD7-41D0-BBD4-49E1D5A77F41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47258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20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9" name="Dijagram toka: Postupak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Dijagram toka: Postupak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772861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5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6A7C1-CD17-409E-9B5E-85AE06F3D3D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6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0F948-F2E3-4525-A8B4-842C951C23B8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586362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08691-A735-494D-BC4E-9BA7D51F9B96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28058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66BDB-9B2F-4583-A90E-5E89DF35E08E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50942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6A4565-8064-4091-B87F-2286E55B3F41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10966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F964E-0784-4E37-879E-3823A36282D2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45854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9F84A-B3AE-4E27-AEDD-998245C1B962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1671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 trokut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Jednakokračni trokut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Ravni poveznik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8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F1B66DFD-62F3-4F07-A971-A030D09840D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7888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4276E-01A3-4988-87FD-47F6D5046C79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78810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8986D-9EAC-4FCA-AE36-2D9AD5B35E2B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705624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D7BDD-74AF-450C-B8D3-BA017DC976F6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3910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95682-335F-4532-957D-B098F2385B68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942034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44A72-746E-43E7-B4D0-F5E1A397580D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30063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0FD11E-90E7-4AE8-996F-45F3F6E8FA6F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026382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586D3-314E-4CC3-BB81-6F17DC148C66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259003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ednakokračni trokut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5" name="Rezervirano mjesto datuma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39545-7DF8-468E-8C84-6F45362BA81A}" type="slidenum">
              <a:rPr kumimoji="0" lang="hr-HR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426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B2CFE-0309-4F4A-9E8F-131B9CD0656B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204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 trokut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Jednakokračni trokut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6" name="Ravni poveznik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8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6F5AD-0904-44F3-8DA4-D23BA1972B86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3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9505F-DF5C-4DF8-BA22-CFC4167886D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73804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368D1-5CF5-492C-B422-D9310E53D842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11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1AA57F-103E-4D9F-8099-5BDB75C0CC3A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09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01BD97-26EE-448E-B409-D49995A62776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36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0C979-8F77-4B45-B7B9-E1B4484F7488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6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B41948-722F-44DD-8ACC-402975EBE468}" type="slidenum">
              <a:rPr kumimoji="0" lang="hr-H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86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 smtClean="0"/>
              <a:t>Pritisnite ikonu za dodavanje slike</a:t>
            </a:r>
            <a:endParaRPr lang="en-US" noProof="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F6B87-C3E2-4E5D-B74C-192FC974DF13}" type="slidenum">
              <a:rPr kumimoji="0" lang="hr-H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855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D30BB-C912-47A2-89BC-1165B82E1FF8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21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D8D472-1251-4A4A-A238-FAA5E18665FA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05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569EC-A378-4238-B1DE-8BD145CF2E13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2CF97C39-D0AC-49E0-BFD7-D48B33AFDE1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0173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98587"/>
          </a:xfrm>
        </p:spPr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hr-HR" dirty="0" smtClean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4C428-60E2-4C05-B3ED-500598DBB4A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0033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432D7-E9BF-4938-8937-7E813E7FA08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3579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76AFDAE5-F09D-481E-A853-3A0D8DBE527B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862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 smtClean="0"/>
              <a:t>Pritisnite ikonu za dodavanje slike</a:t>
            </a:r>
            <a:endParaRPr lang="en-US" noProof="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B8021AC5-DDB8-45AF-A2B8-5CC683C2019F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5986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 trokut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1030" name="Rezervirano mjesto teksta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  <a:endParaRPr lang="en-US" altLang="sr-Latn-RS" smtClean="0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1366216-AB96-490D-AC5C-4CA85EA02496}" type="datetimeFigureOut">
              <a:rPr lang="sr-Latn-CS"/>
              <a:pPr>
                <a:defRPr/>
              </a:pPr>
              <a:t>30.3.2020.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fld id="{B2AA3422-26B3-4314-87AD-206792ADB05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8FBF93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A5C0A7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Prsten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71E8F-D4E9-4F1E-94E5-C6D680A432C8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Pravokut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59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71E8F-D4E9-4F1E-94E5-C6D680A432C8}" type="slidenum"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  <p:sldLayoutId id="2147484389" r:id="rId12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 trokut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Ravni poveznik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1030" name="Rezervirano mjesto teksta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  <a:endParaRPr lang="en-US" altLang="sr-Latn-RS" smtClean="0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1A6F8-632A-4087-9853-37709024B365}" type="datetimeFigureOut">
              <a:rPr kumimoji="0" lang="sr-Latn-C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30.3.2020.</a:t>
            </a:fld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06E62-1813-4088-BA60-CA1CD81F6D66}" type="slidenum"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3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8FBF93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A5C0A7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-obrtnicka-pozega.skole.h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4811713"/>
            <a:ext cx="91440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 b="1">
                <a:latin typeface="Comic Sans MS" panose="030F0702030302020204" pitchFamily="66" charset="0"/>
              </a:rPr>
              <a:t>OBRTNIČKA ŠKOLA POŽEGA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>
                <a:latin typeface="Comic Sans MS" panose="030F0702030302020204" pitchFamily="66" charset="0"/>
              </a:rPr>
              <a:t>Osječka 33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>
                <a:latin typeface="Comic Sans MS" panose="030F0702030302020204" pitchFamily="66" charset="0"/>
              </a:rPr>
              <a:t>34000 Požega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>
                <a:latin typeface="Comic Sans MS" panose="030F0702030302020204" pitchFamily="66" charset="0"/>
              </a:rPr>
              <a:t>tel. 034/272-992       fax. 034/272-292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>
                <a:latin typeface="Comic Sans MS" panose="030F0702030302020204" pitchFamily="66" charset="0"/>
              </a:rPr>
              <a:t>Web  </a:t>
            </a:r>
            <a:r>
              <a:rPr lang="hr-HR" altLang="sr-Latn-RS" sz="2200">
                <a:latin typeface="Comic Sans MS" panose="030F0702030302020204" pitchFamily="66" charset="0"/>
                <a:hlinkClick r:id="rId3"/>
              </a:rPr>
              <a:t>http://www.obrtnicka-skola-pozega.hr//</a:t>
            </a:r>
            <a:endParaRPr lang="hr-HR" altLang="sr-Latn-RS" sz="22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omic Sans MS" panose="030F0702030302020204" pitchFamily="66" charset="0"/>
            </a:endParaRPr>
          </a:p>
        </p:txBody>
      </p:sp>
      <p:pic>
        <p:nvPicPr>
          <p:cNvPr id="14339" name="Picture 10" descr="D:\Tekstil_Prezentacija\Crteži\IMG_28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83568" y="6038528"/>
            <a:ext cx="6731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8B7B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RUBNA BRUSILICA                                                                            MONTAŽA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980728"/>
            <a:ext cx="3168352" cy="50578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980728"/>
            <a:ext cx="3137545" cy="5057800"/>
          </a:xfrm>
          <a:prstGeom prst="rect">
            <a:avLst/>
          </a:prstGeom>
        </p:spPr>
      </p:pic>
      <p:sp>
        <p:nvSpPr>
          <p:cNvPr id="5" name="Urezana strelica udesno 4"/>
          <p:cNvSpPr/>
          <p:nvPr/>
        </p:nvSpPr>
        <p:spPr>
          <a:xfrm>
            <a:off x="3779913" y="3329608"/>
            <a:ext cx="1584175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Naslov 5"/>
          <p:cNvSpPr txBox="1">
            <a:spLocks/>
          </p:cNvSpPr>
          <p:nvPr/>
        </p:nvSpPr>
        <p:spPr>
          <a:xfrm>
            <a:off x="457200" y="217516"/>
            <a:ext cx="8229600" cy="1106896"/>
          </a:xfrm>
          <a:prstGeom prst="rect">
            <a:avLst/>
          </a:prstGeom>
        </p:spPr>
        <p:txBody>
          <a:bodyPr>
            <a:normAutofit/>
          </a:bodyPr>
          <a:lstStyle>
            <a:lvl1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sz="3200" dirty="0" smtClean="0"/>
              <a:t>Praktična nastava u školskoj radionici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2680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752432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6992"/>
            <a:ext cx="5088425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907704" y="116632"/>
            <a:ext cx="4415311" cy="584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84188" eaLnBrk="0" hangingPunct="0"/>
            <a:r>
              <a:rPr lang="hr-HR" sz="3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GOTOV PROIZVOD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826603"/>
            <a:ext cx="3168352" cy="53458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830997"/>
            <a:ext cx="3258183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86688" cy="633412"/>
          </a:xfrm>
        </p:spPr>
        <p:txBody>
          <a:bodyPr>
            <a:normAutofit/>
          </a:bodyPr>
          <a:lstStyle/>
          <a:p>
            <a:r>
              <a:rPr lang="hr-HR" altLang="en-US" sz="3200" dirty="0"/>
              <a:t>Stručne ekskurzije i posjete</a:t>
            </a:r>
          </a:p>
        </p:txBody>
      </p:sp>
      <p:pic>
        <p:nvPicPr>
          <p:cNvPr id="58371" name="Picture 4" descr="PA29006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40"/>
          <a:stretch>
            <a:fillRect/>
          </a:stretch>
        </p:blipFill>
        <p:spPr>
          <a:xfrm>
            <a:off x="179388" y="981075"/>
            <a:ext cx="4032250" cy="2540000"/>
          </a:xfrm>
        </p:spPr>
      </p:pic>
      <p:pic>
        <p:nvPicPr>
          <p:cNvPr id="58372" name="Picture 6" descr="PB13005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44900"/>
            <a:ext cx="39068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0" descr="PB13006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981075"/>
            <a:ext cx="4227512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8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50" y="141288"/>
            <a:ext cx="8280722" cy="5847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188" eaLnBrk="0" hangingPunct="0">
              <a:defRPr sz="3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dirty="0" smtClean="0"/>
              <a:t>Stručna praksa </a:t>
            </a:r>
            <a:r>
              <a:rPr lang="en-US" dirty="0" smtClean="0"/>
              <a:t>u</a:t>
            </a:r>
            <a:r>
              <a:rPr lang="hr-HR" dirty="0" smtClean="0"/>
              <a:t> Njemačkoj-</a:t>
            </a:r>
            <a:r>
              <a:rPr lang="en-US" dirty="0" smtClean="0"/>
              <a:t> Frankfurt</a:t>
            </a:r>
            <a:endParaRPr lang="en-US" dirty="0"/>
          </a:p>
        </p:txBody>
      </p:sp>
      <p:pic>
        <p:nvPicPr>
          <p:cNvPr id="60419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4366021"/>
            <a:ext cx="44989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4717"/>
            <a:ext cx="3960813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85"/>
          <a:stretch>
            <a:fillRect/>
          </a:stretch>
        </p:blipFill>
        <p:spPr bwMode="auto">
          <a:xfrm>
            <a:off x="4524045" y="1916833"/>
            <a:ext cx="454851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377825" y="757534"/>
            <a:ext cx="8229600" cy="4572000"/>
          </a:xfrm>
        </p:spPr>
        <p:txBody>
          <a:bodyPr/>
          <a:lstStyle/>
          <a:p>
            <a:r>
              <a:rPr lang="hr-HR" dirty="0" smtClean="0"/>
              <a:t>14 dana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82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4383" y="865784"/>
            <a:ext cx="3312125" cy="600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 smtClean="0">
              <a:ln>
                <a:noFill/>
              </a:ln>
              <a:solidFill>
                <a:srgbClr val="E8B7B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ĐAKOVO,  2017 GOD.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4" descr="C:\Users\ucenik\Desktop\DAVOR\Slike Davor\NATJECANJE 2016\Đakovo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77" y="1124744"/>
            <a:ext cx="827474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539750" y="141288"/>
            <a:ext cx="8280722" cy="5847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188" eaLnBrk="0" hangingPunct="0">
              <a:defRPr sz="3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dirty="0" smtClean="0"/>
              <a:t>Državna natjecanja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547664" y="332656"/>
            <a:ext cx="5199180" cy="584775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188" eaLnBrk="0" hangingPunct="0"/>
            <a:r>
              <a:rPr lang="hr-HR" sz="3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Završni radovi učenika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319949" cy="517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124745"/>
            <a:ext cx="3146425" cy="517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0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11560" y="0"/>
            <a:ext cx="46394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r-HR" sz="3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Završni</a:t>
            </a:r>
            <a:r>
              <a:rPr lang="hr-HR" sz="4400" dirty="0">
                <a:solidFill>
                  <a:srgbClr val="B0CCB0">
                    <a:lumMod val="50000"/>
                  </a:srgbClr>
                </a:solidFill>
              </a:rPr>
              <a:t> </a:t>
            </a:r>
            <a:r>
              <a:rPr lang="hr-HR" sz="3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radovi učenika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71" y="1121431"/>
            <a:ext cx="3382754" cy="54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121430"/>
            <a:ext cx="3382447" cy="54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9144000" cy="5136444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539552" y="116632"/>
            <a:ext cx="4664226" cy="618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r-HR" sz="3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Završni radovi učenika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8352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Postignuća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6A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</a:rPr>
              <a:t> </a:t>
            </a:r>
            <a:r>
              <a:rPr lang="en-US" sz="28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učenika</a:t>
            </a:r>
            <a:r>
              <a:rPr lang="en-US" sz="28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na</a:t>
            </a:r>
            <a:r>
              <a:rPr lang="en-US" sz="28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državnim</a:t>
            </a:r>
            <a:r>
              <a:rPr lang="en-US" sz="28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natjecanjima</a:t>
            </a:r>
            <a:endParaRPr lang="en-US" sz="2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8FBF93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575915" y="1556792"/>
            <a:ext cx="770413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Šk.god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2002./2003.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drugo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mjesto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Alen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Josipović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Šk.god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2005./2006.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prvo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mjesto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Zdravko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Franekić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Šk.god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2006./2007.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treće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mjesto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Matej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Banovac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Šk.god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2007./2008.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prvo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mjesto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Danijel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Hnatyšyn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je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godine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osvojio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nagradu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Šegrt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Hlapić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najboljeg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naučnika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školskoj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godini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koju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je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dodjelilo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Ministarstvo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rada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poduzetništva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Šk.god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2008./2009.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drugo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mjesto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Goran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Bek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Šk.god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2015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./2016.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drugo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mjesto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sr-Latn-R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učenik</a:t>
            </a:r>
            <a:r>
              <a:rPr kumimoji="0" lang="en-US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Mateo </a:t>
            </a:r>
            <a:r>
              <a:rPr kumimoji="0" lang="en-US" altLang="sr-Latn-R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Pršlja</a:t>
            </a:r>
            <a:endParaRPr kumimoji="0" lang="hr-HR" altLang="sr-Latn-R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r-HR" altLang="sr-Latn-R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sr-Latn-RS" sz="1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Šk.god</a:t>
            </a:r>
            <a:r>
              <a:rPr lang="en-US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201</a:t>
            </a:r>
            <a:r>
              <a:rPr lang="hr-HR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8</a:t>
            </a:r>
            <a:r>
              <a:rPr lang="en-US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./201</a:t>
            </a:r>
            <a:r>
              <a:rPr lang="hr-HR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9</a:t>
            </a:r>
            <a:r>
              <a:rPr lang="en-US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.	</a:t>
            </a:r>
            <a:r>
              <a:rPr lang="en-US" altLang="sr-Latn-RS" sz="1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drugo</a:t>
            </a:r>
            <a:r>
              <a:rPr lang="en-US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1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mjesto</a:t>
            </a:r>
            <a:r>
              <a:rPr lang="en-US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r>
              <a:rPr lang="en-US" altLang="sr-Latn-RS" sz="1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učenik</a:t>
            </a:r>
            <a:r>
              <a:rPr lang="hr-HR" altLang="sr-Latn-RS" sz="1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Marko </a:t>
            </a:r>
            <a:r>
              <a:rPr lang="hr-HR" altLang="sr-Latn-RS" sz="1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Patajac</a:t>
            </a:r>
            <a:endParaRPr kumimoji="0" lang="en-US" altLang="sr-Latn-R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3" y="60325"/>
            <a:ext cx="3929062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824"/>
            <a:ext cx="5357813" cy="2428875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b="1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Pozivamo Vas da učite s nama…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125538"/>
            <a:ext cx="5832475" cy="790575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r-HR" b="1" dirty="0" smtClean="0">
                <a:latin typeface="Comic Sans MS" pitchFamily="66" charset="0"/>
              </a:rPr>
              <a:t>Dragi učenici 8.-ih razreda…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399032"/>
          </a:xfrm>
        </p:spPr>
        <p:txBody>
          <a:bodyPr/>
          <a:lstStyle/>
          <a:p>
            <a:pPr algn="ctr"/>
            <a:r>
              <a:rPr lang="hr-HR" dirty="0" err="1" smtClean="0">
                <a:solidFill>
                  <a:srgbClr val="C00000"/>
                </a:solidFill>
              </a:rPr>
              <a:t>WorldSkills</a:t>
            </a:r>
            <a:r>
              <a:rPr lang="hr-HR" dirty="0" smtClean="0">
                <a:solidFill>
                  <a:srgbClr val="C00000"/>
                </a:solidFill>
              </a:rPr>
              <a:t> Croatia, 2019</a:t>
            </a:r>
            <a:br>
              <a:rPr lang="hr-HR" dirty="0" smtClean="0">
                <a:solidFill>
                  <a:srgbClr val="C00000"/>
                </a:solidFill>
              </a:rPr>
            </a:br>
            <a:r>
              <a:rPr lang="hr-HR" sz="3200" dirty="0" smtClean="0">
                <a:solidFill>
                  <a:srgbClr val="C00000"/>
                </a:solidFill>
              </a:rPr>
              <a:t>Marko </a:t>
            </a:r>
            <a:r>
              <a:rPr lang="hr-HR" sz="3200" dirty="0" err="1" smtClean="0">
                <a:solidFill>
                  <a:srgbClr val="C00000"/>
                </a:solidFill>
              </a:rPr>
              <a:t>Patajac</a:t>
            </a:r>
            <a:r>
              <a:rPr lang="hr-HR" sz="3200" dirty="0" smtClean="0">
                <a:solidFill>
                  <a:srgbClr val="C00000"/>
                </a:solidFill>
              </a:rPr>
              <a:t>, 2. mjesto</a:t>
            </a:r>
            <a:endParaRPr lang="hr-HR" sz="3200" dirty="0">
              <a:solidFill>
                <a:srgbClr val="C00000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522882"/>
            <a:ext cx="6912768" cy="518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04880" y="1196752"/>
            <a:ext cx="8748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Zaposlenje 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drvoprerađivačkim tvrtkama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obrtničkim radionicama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trgovini piljene građe, pločastih materijala,  namještaja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brodogradnji (remont i proizvodnja plovila)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kao domar u hotelima, ustanovama…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Nakon dvije godine rada u struci: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sng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polaganje majstorskog ispita </a:t>
            </a:r>
            <a:endParaRPr lang="hr-HR" sz="2400" b="1" dirty="0" smtClean="0">
              <a:solidFill>
                <a:srgbClr val="B0CCB0">
                  <a:lumMod val="50000"/>
                </a:srgbClr>
              </a:solidFill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otvaranje vlastitog obrta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 Tko više zna – više vrijedi ”</a:t>
            </a:r>
          </a:p>
        </p:txBody>
      </p:sp>
      <p:sp>
        <p:nvSpPr>
          <p:cNvPr id="3" name="Pravokutnik 2"/>
          <p:cNvSpPr/>
          <p:nvPr/>
        </p:nvSpPr>
        <p:spPr>
          <a:xfrm>
            <a:off x="539552" y="476672"/>
            <a:ext cx="6624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Što nakon završene škole?</a:t>
            </a:r>
          </a:p>
          <a:p>
            <a:endParaRPr lang="hr-HR" sz="2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8FBF93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83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5827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sz="4000" b="1" kern="1200" dirty="0" smtClean="0">
                <a:ln w="11430"/>
                <a:solidFill>
                  <a:srgbClr val="7777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+mn-cs"/>
              </a:rPr>
              <a:t>ZANIMANJA U TEKSTILU</a:t>
            </a:r>
            <a:br>
              <a:rPr lang="hr-HR" sz="4000" b="1" kern="1200" dirty="0" smtClean="0">
                <a:ln w="11430"/>
                <a:solidFill>
                  <a:srgbClr val="7777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+mn-cs"/>
              </a:rPr>
            </a:br>
            <a:r>
              <a:rPr lang="hr-HR" sz="3600" dirty="0" smtClean="0"/>
              <a:t/>
            </a:r>
            <a:br>
              <a:rPr lang="hr-HR" sz="3600" dirty="0" smtClean="0"/>
            </a:br>
            <a:endParaRPr lang="hr-HR" sz="3600" dirty="0"/>
          </a:p>
        </p:txBody>
      </p:sp>
      <p:sp>
        <p:nvSpPr>
          <p:cNvPr id="13" name="Pravokutnik 12"/>
          <p:cNvSpPr/>
          <p:nvPr/>
        </p:nvSpPr>
        <p:spPr>
          <a:xfrm>
            <a:off x="3059832" y="1844824"/>
            <a:ext cx="2952328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11430"/>
                <a:solidFill>
                  <a:srgbClr val="7777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Krojač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5400" b="1" i="0" u="none" strike="noStrike" kern="1200" cap="none" spc="0" normalizeH="0" baseline="0" noProof="0" dirty="0">
              <a:ln w="11430"/>
              <a:solidFill>
                <a:srgbClr val="7777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611560" y="4005064"/>
            <a:ext cx="6984776" cy="141577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11430"/>
                <a:solidFill>
                  <a:srgbClr val="7777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Modni tehničar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Trajanje obrazovanja: 4 godine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1795463" y="2778125"/>
            <a:ext cx="5792787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Trajanje obrazovanja: 3 godine</a:t>
            </a:r>
          </a:p>
        </p:txBody>
      </p:sp>
    </p:spTree>
    <p:extLst>
      <p:ext uri="{BB962C8B-B14F-4D97-AF65-F5344CB8AC3E}">
        <p14:creationId xmlns:p14="http://schemas.microsoft.com/office/powerpoint/2010/main" val="3139246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title" idx="4294967295"/>
          </p:nvPr>
        </p:nvSpPr>
        <p:spPr>
          <a:xfrm>
            <a:off x="539552" y="1"/>
            <a:ext cx="8604448" cy="1268759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dirty="0" smtClean="0">
                <a:latin typeface="Comic Sans MS" pitchFamily="66" charset="0"/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  <a:t>Učenje i aktivnosti u školi</a:t>
            </a:r>
            <a:b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p</a:t>
            </a:r>
            <a: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  <a:t>raksa u školskoj radionici: od starog stvori novo</a:t>
            </a:r>
            <a:r>
              <a:rPr lang="hr-HR" sz="40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hr-HR" sz="4000" b="1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hr-HR" sz="4000" b="1" dirty="0" smtClean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6147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229350" cy="4152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D:\2011.12\eu projekt\fotografije s događanja\prezentacija škole\IMG_72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768752" cy="5805263"/>
          </a:xfrm>
          <a:prstGeom prst="round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245871"/>
            <a:ext cx="6912768" cy="56121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5296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/>
          <p:cNvSpPr>
            <a:spLocks noGrp="1"/>
          </p:cNvSpPr>
          <p:nvPr>
            <p:ph type="title" idx="4294967295"/>
          </p:nvPr>
        </p:nvSpPr>
        <p:spPr>
          <a:xfrm>
            <a:off x="0" y="-387424"/>
            <a:ext cx="9144000" cy="1630363"/>
          </a:xfrm>
        </p:spPr>
        <p:txBody>
          <a:bodyPr/>
          <a:lstStyle/>
          <a:p>
            <a:pPr algn="ctr"/>
            <a:r>
              <a:rPr lang="hr-HR" sz="4400" b="1" dirty="0" smtClean="0">
                <a:latin typeface="Comic Sans MS" pitchFamily="66" charset="0"/>
              </a:rPr>
              <a:t> </a:t>
            </a:r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>Učenje i aktivnosti u školi</a:t>
            </a:r>
            <a:b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>praksa u školskoj radionici:ostvari svoju ideju</a:t>
            </a:r>
            <a:endParaRPr lang="hr-HR" sz="2400" b="1" dirty="0" smtClean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24591" name="Picture 1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5124450" cy="4645025"/>
          </a:xfrm>
          <a:prstGeom prst="teardrop">
            <a:avLst/>
          </a:prstGeom>
        </p:spPr>
      </p:pic>
      <p:pic>
        <p:nvPicPr>
          <p:cNvPr id="7172" name="Picture 1" descr="D:\2011.12\eu projekt\fotografije s događanja\prezentacija škole\Katica u haljin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981075"/>
            <a:ext cx="48958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161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  <a:t>Učenje i aktivnosti u školi </a:t>
            </a:r>
            <a:b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800" b="1" dirty="0" smtClean="0"/>
              <a:t>Kreiranje odjeće: zamisli i nacrtaj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340768"/>
            <a:ext cx="5435107" cy="36245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4" name="Picture 6" descr="Fotografija Moda i TekSTIL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8028384" cy="54763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170886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fotke prezentacija\IMG_09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23" y="1268760"/>
            <a:ext cx="8381677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Naslov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70001"/>
          </a:xfrm>
        </p:spPr>
        <p:txBody>
          <a:bodyPr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Stručni predmeti na računalima:dizajn i konstrukcija</a:t>
            </a:r>
            <a:endParaRPr lang="hr-HR" sz="3200" dirty="0" smtClean="0"/>
          </a:p>
        </p:txBody>
      </p:sp>
    </p:spTree>
    <p:extLst>
      <p:ext uri="{BB962C8B-B14F-4D97-AF65-F5344CB8AC3E}">
        <p14:creationId xmlns:p14="http://schemas.microsoft.com/office/powerpoint/2010/main" val="30709867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/>
          <p:cNvSpPr>
            <a:spLocks noGrp="1"/>
          </p:cNvSpPr>
          <p:nvPr>
            <p:ph type="title" idx="4294967295"/>
          </p:nvPr>
        </p:nvSpPr>
        <p:spPr>
          <a:xfrm>
            <a:off x="-1009650" y="-242888"/>
            <a:ext cx="10153650" cy="1368426"/>
          </a:xfrm>
        </p:spPr>
        <p:txBody>
          <a:bodyPr/>
          <a:lstStyle/>
          <a:p>
            <a:pPr algn="r"/>
            <a:r>
              <a:rPr lang="hr-HR" sz="4000" b="1" dirty="0" smtClean="0">
                <a:latin typeface="Comic Sans MS" pitchFamily="66" charset="0"/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  <a:t>Izrada kolekcija odjeće za revije i natjecanja</a:t>
            </a:r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72000" cy="6021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900" y="836712"/>
            <a:ext cx="4534100" cy="6021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Pravokutnik 4"/>
          <p:cNvSpPr/>
          <p:nvPr/>
        </p:nvSpPr>
        <p:spPr>
          <a:xfrm>
            <a:off x="-252536" y="980728"/>
            <a:ext cx="2572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/>
                <a:solidFill>
                  <a:schemeClr val="accent3"/>
                </a:solidFill>
                <a:effectLst/>
              </a:rPr>
              <a:t>Tema: Vinkovački     </a:t>
            </a:r>
            <a:r>
              <a:rPr lang="hr-HR" b="1" cap="none" spc="0" dirty="0" err="1" smtClean="0">
                <a:ln/>
                <a:solidFill>
                  <a:schemeClr val="accent3"/>
                </a:solidFill>
                <a:effectLst/>
              </a:rPr>
              <a:t>Orion</a:t>
            </a:r>
            <a:endParaRPr lang="hr-HR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644008" y="908720"/>
            <a:ext cx="27708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/>
                <a:solidFill>
                  <a:srgbClr val="C00000"/>
                </a:solidFill>
                <a:effectLst/>
              </a:rPr>
              <a:t>Tema: </a:t>
            </a:r>
            <a:r>
              <a:rPr lang="hr-HR" b="1" cap="none" spc="0" dirty="0" err="1" smtClean="0">
                <a:ln/>
                <a:solidFill>
                  <a:srgbClr val="C00000"/>
                </a:solidFill>
                <a:effectLst/>
              </a:rPr>
              <a:t>Trenkovi</a:t>
            </a:r>
            <a:r>
              <a:rPr lang="hr-HR" b="1" cap="none" spc="0" dirty="0" smtClean="0">
                <a:ln/>
                <a:solidFill>
                  <a:srgbClr val="C00000"/>
                </a:solidFill>
                <a:effectLst/>
              </a:rPr>
              <a:t> panduri</a:t>
            </a:r>
            <a:endParaRPr lang="hr-HR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9306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/>
          <p:cNvSpPr>
            <a:spLocks noGrp="1"/>
          </p:cNvSpPr>
          <p:nvPr>
            <p:ph type="title" idx="4294967295"/>
          </p:nvPr>
        </p:nvSpPr>
        <p:spPr>
          <a:xfrm>
            <a:off x="971600" y="0"/>
            <a:ext cx="9144000" cy="1368426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>Modne revije    u gradu</a:t>
            </a:r>
            <a:r>
              <a:rPr lang="hr-HR" sz="20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hr-HR" sz="20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>(Završni radovi učenica)</a:t>
            </a:r>
          </a:p>
        </p:txBody>
      </p:sp>
      <p:pic>
        <p:nvPicPr>
          <p:cNvPr id="13315" name="Picture 5" descr="G:\fotke prezentacija\IMG_15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9775"/>
            <a:ext cx="5545138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G:\fotke prezentacija\IMG_154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624" y="0"/>
            <a:ext cx="3384376" cy="68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2011.12\vlentinovo\Photos\GMP_9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48680"/>
            <a:ext cx="4592865" cy="6309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2011.12\vlentinovo\Photos\DSC_090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7440"/>
            <a:ext cx="4499992" cy="5040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2070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Stručna praksa u Italiji</a:t>
            </a:r>
          </a:p>
        </p:txBody>
      </p:sp>
      <p:pic>
        <p:nvPicPr>
          <p:cNvPr id="12291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6580188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816894"/>
            <a:ext cx="4471722" cy="3041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3730" name="Picture 2" descr="G:\vocos 3\SLIKE OBILAZAK 1432018\DSC027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73731" name="Picture 3" descr="G:\vocos 3\SLIKE OBILAZAK 1432018\DSC027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72000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2" name="Picture 4" descr="G:\vocos 3\SLIKE OBILAZAK 1432018\DSC0267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572000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38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513434"/>
          </a:xfrm>
        </p:spPr>
        <p:txBody>
          <a:bodyPr>
            <a:normAutofit/>
          </a:bodyPr>
          <a:lstStyle/>
          <a:p>
            <a:pPr algn="ctr"/>
            <a:r>
              <a:rPr lang="hr-HR" sz="2700" dirty="0" smtClean="0"/>
              <a:t>Ministarstvo gospodarstva, poduzetništva i obrta </a:t>
            </a:r>
            <a:r>
              <a:rPr lang="hr-HR" sz="2700" u="sng" dirty="0" smtClean="0"/>
              <a:t>stipendira sva deficitarna trogodišnja zanimanja vezanih obrta po JMO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2132856"/>
            <a:ext cx="8229600" cy="3889904"/>
          </a:xfrm>
        </p:spPr>
        <p:txBody>
          <a:bodyPr/>
          <a:lstStyle/>
          <a:p>
            <a:pPr>
              <a:buNone/>
            </a:pP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Obrtnička zanimanja u našoj školi s pravom na stipendiju su:</a:t>
            </a:r>
          </a:p>
          <a:p>
            <a:pPr>
              <a:buNone/>
            </a:pPr>
            <a:endParaRPr lang="hr-HR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Stolar</a:t>
            </a: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Krojač</a:t>
            </a: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Soboslikar-ličilac</a:t>
            </a: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Zidar </a:t>
            </a: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Tesar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Državna natjecanja-rezultati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468194"/>
              </p:ext>
            </p:extLst>
          </p:nvPr>
        </p:nvGraphicFramePr>
        <p:xfrm>
          <a:off x="0" y="1484784"/>
          <a:ext cx="91440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3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Varaždin 2014.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 zlatna i 1 brončana medalja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232">
                <a:tc>
                  <a:txBody>
                    <a:bodyPr/>
                    <a:lstStyle/>
                    <a:p>
                      <a:pPr algn="l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Čakovec 2015.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 zlatne i 1 brončana medalja</a:t>
                      </a:r>
                    </a:p>
                    <a:p>
                      <a:pPr marL="0" algn="l" defTabSz="914400" rtl="0" eaLnBrk="1" latinLnBrk="0" hangingPunct="1"/>
                      <a:endParaRPr lang="hr-HR" sz="2400" b="1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390">
                <a:tc>
                  <a:txBody>
                    <a:bodyPr/>
                    <a:lstStyle/>
                    <a:p>
                      <a:pPr algn="l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Zadar 2016.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 zlatne i 1 srebrna medalja</a:t>
                      </a:r>
                    </a:p>
                    <a:p>
                      <a:pPr marL="0" algn="l" defTabSz="914400" rtl="0" eaLnBrk="1" latinLnBrk="0" hangingPunct="1"/>
                      <a:endParaRPr lang="hr-HR" sz="2400" b="1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390">
                <a:tc>
                  <a:txBody>
                    <a:bodyPr/>
                    <a:lstStyle/>
                    <a:p>
                      <a:pPr algn="l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Požega 2017.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 zlatna i 2 srebrne medalja</a:t>
                      </a:r>
                    </a:p>
                    <a:p>
                      <a:pPr marL="0" algn="l" defTabSz="914400" rtl="0" eaLnBrk="1" latinLnBrk="0" hangingPunct="1"/>
                      <a:endParaRPr lang="hr-HR" sz="2400" b="1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390">
                <a:tc>
                  <a:txBody>
                    <a:bodyPr/>
                    <a:lstStyle/>
                    <a:p>
                      <a:pPr algn="l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Zagreb 2018.</a:t>
                      </a:r>
                    </a:p>
                    <a:p>
                      <a:pPr algn="l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l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hr-HR" sz="2400" b="1" kern="1200" dirty="0" smtClean="0">
                          <a:solidFill>
                            <a:srgbClr val="FF33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Zagreb 2019.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r-HR" sz="24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 zlatne i 1 brončana medalja</a:t>
                      </a:r>
                    </a:p>
                    <a:p>
                      <a:pPr marL="0" algn="l" defTabSz="914400" rtl="0" eaLnBrk="1" latinLnBrk="0" hangingPunct="1"/>
                      <a:r>
                        <a:rPr lang="hr-HR" sz="2400" b="1" kern="1200" dirty="0" smtClean="0">
                          <a:solidFill>
                            <a:srgbClr val="FF33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 srebrna medalja</a:t>
                      </a:r>
                    </a:p>
                    <a:p>
                      <a:pPr marL="0" algn="l" defTabSz="914400" rtl="0" eaLnBrk="1" latinLnBrk="0" hangingPunct="1"/>
                      <a:endParaRPr lang="hr-HR" sz="2400" b="1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3355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/>
          <p:cNvSpPr>
            <a:spLocks noGrp="1"/>
          </p:cNvSpPr>
          <p:nvPr>
            <p:ph type="title" idx="4294967295"/>
          </p:nvPr>
        </p:nvSpPr>
        <p:spPr>
          <a:xfrm>
            <a:off x="0" y="-171400"/>
            <a:ext cx="9144000" cy="1368425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Varaždin 2014.</a:t>
            </a:r>
            <a:b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     1 zlatna i 1 brončana medalja</a:t>
            </a:r>
          </a:p>
        </p:txBody>
      </p:sp>
      <p:pic>
        <p:nvPicPr>
          <p:cNvPr id="43011" name="Picture 4" descr="D:\fotografije škola\Varaždin natjecanje\IMG_84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8663"/>
            <a:ext cx="5220072" cy="553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D:\fotografije škola\Varaždin natjecanje\IMG_84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528" y="1313384"/>
            <a:ext cx="424847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76262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/>
          <p:cNvSpPr>
            <a:spLocks noGrp="1"/>
          </p:cNvSpPr>
          <p:nvPr>
            <p:ph type="title" idx="4294967295"/>
          </p:nvPr>
        </p:nvSpPr>
        <p:spPr>
          <a:xfrm>
            <a:off x="0" y="-99665"/>
            <a:ext cx="9144000" cy="1368425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Čakovec 2015.</a:t>
            </a:r>
            <a:b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     2 zlatne i 1 brončana medalja</a:t>
            </a:r>
          </a:p>
        </p:txBody>
      </p:sp>
      <p:pic>
        <p:nvPicPr>
          <p:cNvPr id="44035" name="Picture 5" descr="G:\fotke prezentacija\IMG_11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208088"/>
            <a:ext cx="7812087" cy="5649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avokutnik 3"/>
          <p:cNvSpPr/>
          <p:nvPr/>
        </p:nvSpPr>
        <p:spPr>
          <a:xfrm>
            <a:off x="683568" y="1268760"/>
            <a:ext cx="21167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Tema: </a:t>
            </a:r>
            <a:r>
              <a:rPr lang="hr-HR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Charleston</a:t>
            </a:r>
            <a:endParaRPr lang="hr-HR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020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 idx="4294967295"/>
          </p:nvPr>
        </p:nvSpPr>
        <p:spPr>
          <a:xfrm>
            <a:off x="0" y="-99219"/>
            <a:ext cx="9144000" cy="1223963"/>
          </a:xfrm>
        </p:spPr>
        <p:txBody>
          <a:bodyPr/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  <a:t>Zadar 2016.</a:t>
            </a:r>
            <a:r>
              <a:rPr lang="hr-HR" sz="2800" b="1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hr-HR" sz="2800" b="1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800" b="1" dirty="0" smtClean="0">
                <a:solidFill>
                  <a:schemeClr val="tx1"/>
                </a:solidFill>
                <a:latin typeface="Comic Sans MS" pitchFamily="66" charset="0"/>
              </a:rPr>
              <a:t>2 zlatne i 1 srebrna medalja</a:t>
            </a:r>
          </a:p>
        </p:txBody>
      </p:sp>
      <p:pic>
        <p:nvPicPr>
          <p:cNvPr id="15363" name="Picture 2" descr="G:\fotke prezentacija\IMG_46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573588" cy="58054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D:\Monografija_slike_tekstil\Dani odjeće_1 2 3 mjesto\1. mjesto\Ana Tomašević_Zadar_201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052736"/>
            <a:ext cx="4032448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/>
          <p:cNvSpPr/>
          <p:nvPr/>
        </p:nvSpPr>
        <p:spPr>
          <a:xfrm>
            <a:off x="4788024" y="1124744"/>
            <a:ext cx="301448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Tema: </a:t>
            </a:r>
            <a:r>
              <a:rPr lang="hr-H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Zadarski </a:t>
            </a:r>
            <a:r>
              <a:rPr lang="hr-HR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</a:t>
            </a:r>
            <a:r>
              <a:rPr lang="hr-HR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alistavac</a:t>
            </a:r>
            <a:endParaRPr lang="hr-HR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6632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12239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Požega 2017.</a:t>
            </a:r>
            <a:b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      1 zlatna i 2 srebrne medalje</a:t>
            </a:r>
          </a:p>
        </p:txBody>
      </p:sp>
      <p:pic>
        <p:nvPicPr>
          <p:cNvPr id="41986" name="Picture 2" descr="Fotografija Moda i TekSTIL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4742898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8" name="Picture 4" descr="Fotografija Moda i TekSTIL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08" y="1412776"/>
            <a:ext cx="8928992" cy="5445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avokutnik 4"/>
          <p:cNvSpPr/>
          <p:nvPr/>
        </p:nvSpPr>
        <p:spPr>
          <a:xfrm>
            <a:off x="5868144" y="1412776"/>
            <a:ext cx="169360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Tema: Rubina</a:t>
            </a:r>
            <a:endParaRPr lang="hr-HR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6837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 idx="4294967295"/>
          </p:nvPr>
        </p:nvSpPr>
        <p:spPr>
          <a:xfrm>
            <a:off x="0" y="-171450"/>
            <a:ext cx="9144000" cy="12239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Zagreb 2018.</a:t>
            </a:r>
            <a:b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3200" b="1" dirty="0" smtClean="0">
                <a:solidFill>
                  <a:schemeClr val="tx1"/>
                </a:solidFill>
                <a:latin typeface="Comic Sans MS" pitchFamily="66" charset="0"/>
              </a:rPr>
              <a:t>      2 zlatne i 1 brončana medalja</a:t>
            </a:r>
          </a:p>
        </p:txBody>
      </p:sp>
      <p:pic>
        <p:nvPicPr>
          <p:cNvPr id="40962" name="Picture 2" descr="H:\DN JEKIĆ\Dani odjece_2018_kolekcije_MT_krojac\IMG_03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4644008" cy="5805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963" name="Picture 3" descr="H:\DN JEKIĆ\Dani odjece_2018_kolekcije_MT_krojac\IMG_04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2380"/>
            <a:ext cx="4320000" cy="57856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Pravokutnik 4"/>
          <p:cNvSpPr/>
          <p:nvPr/>
        </p:nvSpPr>
        <p:spPr>
          <a:xfrm>
            <a:off x="5796136" y="1268760"/>
            <a:ext cx="30914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Tema: Zagrebačke fontane</a:t>
            </a:r>
            <a:endParaRPr lang="hr-HR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137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000" b="1" dirty="0" smtClean="0"/>
              <a:t>Zagreb, 2018.</a:t>
            </a:r>
            <a:br>
              <a:rPr lang="hr-HR" sz="2000" b="1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Valentina </a:t>
            </a:r>
            <a:r>
              <a:rPr lang="hr-HR" sz="2000" dirty="0" err="1" smtClean="0"/>
              <a:t>Jekić</a:t>
            </a:r>
            <a:r>
              <a:rPr lang="hr-HR" sz="2000" dirty="0" smtClean="0"/>
              <a:t>,                      Katarina </a:t>
            </a:r>
            <a:r>
              <a:rPr lang="hr-HR" sz="2000" dirty="0" err="1" smtClean="0"/>
              <a:t>Ganić</a:t>
            </a:r>
            <a:r>
              <a:rPr lang="hr-HR" sz="2000" dirty="0" smtClean="0"/>
              <a:t>                    Irena </a:t>
            </a:r>
            <a:r>
              <a:rPr lang="hr-HR" sz="2000" dirty="0" err="1" smtClean="0"/>
              <a:t>Kršulj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modni tehničar, 4.a                 krojač, 3.b                           krojač, 3.b</a:t>
            </a:r>
            <a:endParaRPr lang="hr-HR" sz="2000" dirty="0"/>
          </a:p>
        </p:txBody>
      </p:sp>
      <p:pic>
        <p:nvPicPr>
          <p:cNvPr id="3" name="Slika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0"/>
          <a:stretch>
            <a:fillRect/>
          </a:stretch>
        </p:blipFill>
        <p:spPr bwMode="auto">
          <a:xfrm>
            <a:off x="0" y="3068960"/>
            <a:ext cx="313184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8"/>
          <a:stretch>
            <a:fillRect/>
          </a:stretch>
        </p:blipFill>
        <p:spPr bwMode="auto">
          <a:xfrm>
            <a:off x="3131840" y="3068960"/>
            <a:ext cx="291616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000" y="3068960"/>
            <a:ext cx="309600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95359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760" y="692696"/>
            <a:ext cx="4248472" cy="629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32656"/>
            <a:ext cx="6228184" cy="1143000"/>
          </a:xfrm>
          <a:ln>
            <a:noFill/>
          </a:ln>
          <a:effectLst>
            <a:softEdge rad="112500"/>
          </a:effectLst>
        </p:spPr>
        <p:txBody>
          <a:bodyPr>
            <a:normAutofit/>
          </a:bodyPr>
          <a:lstStyle/>
          <a:p>
            <a:r>
              <a:rPr lang="hr-HR" sz="3600" dirty="0" err="1" smtClean="0"/>
              <a:t>Worldskills</a:t>
            </a:r>
            <a:r>
              <a:rPr lang="hr-HR" sz="3600" dirty="0" smtClean="0"/>
              <a:t> Croatia 2019.</a:t>
            </a:r>
            <a:endParaRPr lang="hr-HR" sz="36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40"/>
          <a:stretch/>
        </p:blipFill>
        <p:spPr>
          <a:xfrm>
            <a:off x="143000" y="2305040"/>
            <a:ext cx="5293096" cy="456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/>
          <p:cNvSpPr/>
          <p:nvPr/>
        </p:nvSpPr>
        <p:spPr>
          <a:xfrm>
            <a:off x="5758171" y="332656"/>
            <a:ext cx="338582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Tema: Pripovijetka Regoč</a:t>
            </a:r>
            <a:endParaRPr lang="hr-HR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3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Comic Sans MS" pitchFamily="66" charset="0"/>
              </a:rPr>
              <a:t>Zagreb </a:t>
            </a:r>
            <a:r>
              <a:rPr lang="pl-PL" sz="3200" b="1" dirty="0" smtClean="0">
                <a:solidFill>
                  <a:schemeClr val="tx1"/>
                </a:solidFill>
                <a:latin typeface="Comic Sans MS" pitchFamily="66" charset="0"/>
              </a:rPr>
              <a:t>2019</a:t>
            </a:r>
            <a:br>
              <a:rPr lang="pl-PL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Comic Sans MS" pitchFamily="66" charset="0"/>
              </a:rPr>
              <a:t> srebrna medalja</a:t>
            </a:r>
            <a:endParaRPr lang="hr-HR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238910"/>
            <a:ext cx="3671935" cy="559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9" y="2302107"/>
            <a:ext cx="496855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4622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7096" y="908720"/>
            <a:ext cx="8136904" cy="1143000"/>
          </a:xfrm>
        </p:spPr>
        <p:txBody>
          <a:bodyPr>
            <a:normAutofit fontScale="90000"/>
          </a:bodyPr>
          <a:lstStyle/>
          <a:p>
            <a:r>
              <a:rPr lang="hr-HR" sz="2700" dirty="0" smtClean="0"/>
              <a:t>Učenice naše škole predstavljale R. Hrvatsku na međunarodnim natjecanjima:</a:t>
            </a:r>
            <a:br>
              <a:rPr lang="hr-HR" sz="2700" dirty="0" smtClean="0"/>
            </a:br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hr-HR" sz="3600" dirty="0" smtClean="0"/>
              <a:t>Europsko natjecanje - rujan 2018., Budimpešta</a:t>
            </a:r>
            <a:br>
              <a:rPr lang="hr-HR" sz="3600" dirty="0" smtClean="0"/>
            </a:br>
            <a:r>
              <a:rPr lang="hr-HR" sz="3600" dirty="0" smtClean="0"/>
              <a:t>Svjetsko natjecanje-kolovoz 2019., Kazan</a:t>
            </a:r>
            <a:br>
              <a:rPr lang="hr-HR" sz="3600" dirty="0" smtClean="0"/>
            </a:br>
            <a:endParaRPr lang="hr-HR" sz="3600" dirty="0"/>
          </a:p>
        </p:txBody>
      </p:sp>
      <p:pic>
        <p:nvPicPr>
          <p:cNvPr id="39938" name="Picture 2" descr="Fotografija WorldSkills Croatia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8100392" cy="4568600"/>
          </a:xfrm>
          <a:prstGeom prst="rect">
            <a:avLst/>
          </a:prstGeom>
          <a:noFill/>
        </p:spPr>
      </p:pic>
      <p:sp>
        <p:nvSpPr>
          <p:cNvPr id="4" name="Strelica dolje 3"/>
          <p:cNvSpPr/>
          <p:nvPr/>
        </p:nvSpPr>
        <p:spPr>
          <a:xfrm>
            <a:off x="5004048" y="3284984"/>
            <a:ext cx="7200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trelica dolje 4"/>
          <p:cNvSpPr/>
          <p:nvPr/>
        </p:nvSpPr>
        <p:spPr>
          <a:xfrm>
            <a:off x="6156176" y="3429000"/>
            <a:ext cx="45719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84AA33">
                  <a:lumMod val="40000"/>
                  <a:lumOff val="6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4283968" y="2636912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Lorena </a:t>
            </a:r>
            <a:r>
              <a:rPr kumimoji="0" lang="hr-H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Conjar</a:t>
            </a: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krojač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6156176" y="306896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Tena Šumski, modni tehničar </a:t>
            </a:r>
          </a:p>
        </p:txBody>
      </p:sp>
      <p:sp>
        <p:nvSpPr>
          <p:cNvPr id="8" name="Pravokutnik 7"/>
          <p:cNvSpPr/>
          <p:nvPr/>
        </p:nvSpPr>
        <p:spPr>
          <a:xfrm>
            <a:off x="1043608" y="2420888"/>
            <a:ext cx="150554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Hrvatski tim</a:t>
            </a:r>
            <a:endParaRPr lang="hr-HR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36590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 smtClean="0"/>
              <a:t>Stipendije u </a:t>
            </a:r>
            <a:r>
              <a:rPr lang="hr-HR" dirty="0" err="1" smtClean="0"/>
              <a:t>šk.god</a:t>
            </a:r>
            <a:r>
              <a:rPr lang="hr-HR" dirty="0" smtClean="0"/>
              <a:t> 2019/2020.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Iznos stipendije: 1500 Kn (18 000 Kn godišnje)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Prosjek ocjena završnog razreda osnovne škole, minimalno 3,00</a:t>
            </a:r>
          </a:p>
          <a:p>
            <a:pPr>
              <a:buNone/>
            </a:pPr>
            <a:r>
              <a:rPr lang="hr-HR" dirty="0" smtClean="0"/>
              <a:t> </a:t>
            </a:r>
          </a:p>
          <a:p>
            <a:r>
              <a:rPr lang="hr-HR" dirty="0" smtClean="0"/>
              <a:t>Bespovratno, uz uvjet da se završi razred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645920" y="548680"/>
            <a:ext cx="7498080" cy="1498496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900" dirty="0" smtClean="0">
                <a:latin typeface="Forte" pitchFamily="66" charset="0"/>
              </a:rPr>
              <a:t>Izaberi: Tekstil za stil</a:t>
            </a:r>
            <a:br>
              <a:rPr lang="hr-HR" sz="4900" dirty="0" smtClean="0">
                <a:latin typeface="Forte" pitchFamily="66" charset="0"/>
              </a:rPr>
            </a:br>
            <a:r>
              <a:rPr lang="hr-HR" sz="4400" dirty="0" smtClean="0"/>
              <a:t/>
            </a:r>
            <a:br>
              <a:rPr lang="hr-HR" sz="4400" dirty="0" smtClean="0"/>
            </a:b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1"/>
          </p:nvPr>
        </p:nvSpPr>
        <p:spPr>
          <a:xfrm>
            <a:off x="971600" y="1772816"/>
            <a:ext cx="3657600" cy="46634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 smtClean="0"/>
              <a:t>Nakon srednje možeš</a:t>
            </a:r>
          </a:p>
          <a:p>
            <a:r>
              <a:rPr lang="hr-HR" dirty="0" smtClean="0"/>
              <a:t>Studirati</a:t>
            </a:r>
          </a:p>
          <a:p>
            <a:r>
              <a:rPr lang="hr-HR" dirty="0" smtClean="0"/>
              <a:t>Zaposliti se </a:t>
            </a:r>
          </a:p>
          <a:p>
            <a:pPr>
              <a:buNone/>
            </a:pPr>
            <a:r>
              <a:rPr lang="hr-HR" dirty="0" smtClean="0"/>
              <a:t>   jer ako radiš </a:t>
            </a:r>
          </a:p>
          <a:p>
            <a:pPr>
              <a:buNone/>
            </a:pPr>
            <a:r>
              <a:rPr lang="hr-HR" dirty="0" smtClean="0"/>
              <a:t>   ono što voliš</a:t>
            </a:r>
          </a:p>
          <a:p>
            <a:pPr>
              <a:buNone/>
            </a:pPr>
            <a:r>
              <a:rPr lang="hr-HR" dirty="0" smtClean="0"/>
              <a:t>   uspjeh</a:t>
            </a:r>
          </a:p>
          <a:p>
            <a:pPr>
              <a:buNone/>
            </a:pPr>
            <a:r>
              <a:rPr lang="hr-HR" dirty="0" smtClean="0"/>
              <a:t>    je siguran</a:t>
            </a: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</p:txBody>
      </p:sp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pic>
        <p:nvPicPr>
          <p:cNvPr id="1026" name="Picture 2" descr="F:\slike WSC\sektori za banner-škola\DSC_01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366676"/>
            <a:ext cx="5652120" cy="549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2265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1928794" y="357166"/>
            <a:ext cx="180049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zidar</a:t>
            </a:r>
          </a:p>
        </p:txBody>
      </p:sp>
      <p:sp>
        <p:nvSpPr>
          <p:cNvPr id="5" name="Pravokutnik 4"/>
          <p:cNvSpPr/>
          <p:nvPr/>
        </p:nvSpPr>
        <p:spPr>
          <a:xfrm>
            <a:off x="6643702" y="642918"/>
            <a:ext cx="183896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tesar</a:t>
            </a:r>
          </a:p>
        </p:txBody>
      </p:sp>
      <p:sp>
        <p:nvSpPr>
          <p:cNvPr id="6" name="Pravokutnik 5"/>
          <p:cNvSpPr/>
          <p:nvPr/>
        </p:nvSpPr>
        <p:spPr>
          <a:xfrm>
            <a:off x="3000364" y="5715016"/>
            <a:ext cx="587853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soboslikar-ličilac</a:t>
            </a:r>
          </a:p>
        </p:txBody>
      </p:sp>
      <p:sp>
        <p:nvSpPr>
          <p:cNvPr id="7" name="Pravokutnik 6"/>
          <p:cNvSpPr/>
          <p:nvPr/>
        </p:nvSpPr>
        <p:spPr>
          <a:xfrm>
            <a:off x="1000100" y="2428868"/>
            <a:ext cx="749435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arhitektonski tehničar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9038" y="173038"/>
            <a:ext cx="54006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GRADITELJSKA ZANIMANJA</a:t>
            </a:r>
          </a:p>
          <a:p>
            <a:pPr eaLnBrk="1" hangingPunct="1"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9763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ZANIMANJE- ARHITEKTONSKI TEHNIČAR</a:t>
            </a:r>
            <a:b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Znanja, vještine i sposobnosti koje se stječu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2816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b="1" dirty="0" smtClean="0">
                <a:latin typeface="Times New Roman" panose="02020603050405020304" pitchFamily="18" charset="0"/>
              </a:rPr>
              <a:t>informatička pismenost</a:t>
            </a:r>
            <a:endParaRPr lang="hr-HR" altLang="sr-Latn-RS" sz="28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r-HR" altLang="sr-Latn-RS" sz="28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 smtClean="0">
                <a:latin typeface="Times New Roman" panose="02020603050405020304" pitchFamily="18" charset="0"/>
              </a:rPr>
              <a:t>sposobnost rješavanja različitih </a:t>
            </a:r>
            <a:r>
              <a:rPr lang="hr-HR" altLang="sr-Latn-RS" sz="2800" b="1" dirty="0" smtClean="0">
                <a:latin typeface="Times New Roman" panose="02020603050405020304" pitchFamily="18" charset="0"/>
              </a:rPr>
              <a:t>tehničkih problema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8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 smtClean="0">
                <a:latin typeface="Times New Roman" panose="02020603050405020304" pitchFamily="18" charset="0"/>
              </a:rPr>
              <a:t>sposobnost </a:t>
            </a:r>
            <a:r>
              <a:rPr lang="hr-HR" altLang="sr-Latn-RS" sz="2800" b="1" dirty="0" smtClean="0">
                <a:latin typeface="Times New Roman" panose="02020603050405020304" pitchFamily="18" charset="0"/>
              </a:rPr>
              <a:t>prostorne percepcije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8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 smtClean="0">
                <a:latin typeface="Times New Roman" panose="02020603050405020304" pitchFamily="18" charset="0"/>
              </a:rPr>
              <a:t>znanje </a:t>
            </a:r>
            <a:r>
              <a:rPr lang="hr-HR" altLang="sr-Latn-RS" sz="2800" b="1" dirty="0" smtClean="0">
                <a:latin typeface="Times New Roman" panose="02020603050405020304" pitchFamily="18" charset="0"/>
              </a:rPr>
              <a:t>proračuna</a:t>
            </a:r>
            <a:r>
              <a:rPr lang="hr-HR" altLang="sr-Latn-RS" sz="2800" dirty="0" smtClean="0">
                <a:latin typeface="Times New Roman" panose="02020603050405020304" pitchFamily="18" charset="0"/>
              </a:rPr>
              <a:t> jednostavnijih nosivih sklopova građevina;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8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 smtClean="0">
                <a:latin typeface="Times New Roman" panose="02020603050405020304" pitchFamily="18" charset="0"/>
              </a:rPr>
              <a:t>poznavanje </a:t>
            </a:r>
            <a:r>
              <a:rPr lang="hr-HR" altLang="sr-Latn-RS" sz="2800" b="1" dirty="0" smtClean="0">
                <a:latin typeface="Times New Roman" panose="02020603050405020304" pitchFamily="18" charset="0"/>
              </a:rPr>
              <a:t>suvremenih arhitektonskih konstrukcija</a:t>
            </a:r>
            <a:r>
              <a:rPr lang="hr-HR" altLang="sr-Latn-RS" sz="2800" dirty="0" smtClean="0">
                <a:latin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829098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.edim.co/88162791/8IWG6KeZcdE7EYI4.jpg?response-content-disposition=filename%3D%22471675914428011004152343IMG_20180309_110938.jpg%22%3B%20filename%2A%3DUTF-8%27%27471675914428011004152343IMG_20180309_110938.jpg&amp;Expires=1522917916&amp;Signature=qjNoQR~RDxYJ8q8D7Lj4BYyx-BKaOeUY~rnn9QD3WxzLp~scD8pW8K9RtvLdue2HG9Gkto6zdRgh6dCFvKfulcFAcL38w92cR~1n1FBmjkJitTsBf0kijJEJD2O7inLWFYm9LqMMP-PwftRHSDEyE1DpDNm0tUz-~HsrHhXGKyNkONKtCKwB-i2Udt47Zb20cV2awq0HmAka-4YfRr-KDPkMIn2iceMtUZ1sYnkeErZqD6DEFaLnPMakljicPy10dk2XxjYM1-xWhOWsv0EOLzako2btfTPSpNl-8Qa--FTSlmxIYZlVey543iEeRjQu0JcfRztZhFDQ2NyJyBBGXg__&amp;Key-Pair-Id=APKAJMSU6JYPN6FG5PB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48457"/>
            <a:ext cx="5337016" cy="4005262"/>
          </a:xfrm>
          <a:noFill/>
        </p:spPr>
      </p:pic>
      <p:pic>
        <p:nvPicPr>
          <p:cNvPr id="16387" name="Picture 4" descr="https://e.edim.co/88162791/e6ap4O2lNF6Nf4g8.jpg?response-content-disposition=filename%3D%22471866551271731826717413IMG_20180309_111017.jpg%22%3B%20filename%2A%3DUTF-8%27%27471866551271731826717413IMG_20180309_111017.jpg&amp;Expires=1522917916&amp;Signature=rQUGQkYyRkVAXGlgIBiop709GJEEDFfJSvv8VPvTC9mpXutY6Uy0dKW-mSXxpg6xsQCz2mDaS4OiLNvq9NLTVeWitWjuF9oeZjkJFAaQKUFUrcne4NdYPaEvhpX8GkFCCF7yUaz90VQSrW~FfY-oEhBqS4cEeiEsL9wLulRmAO5DxW2zrGT03rauqZ8CkaOyD4zUHUGvQWlpdF3GBNqiFJ2w6fRR4zBfrQQKzpQpWJe5KBj1ebk0ZNdIY96R3in5cxXYsNpovPEiW11tP8aq7XBioyRL7M-K2fs8oKhNs2Evwxp6xbY6Xe~gh6KVV7uEkr3V77isztykQiMGiTV3dA__&amp;Key-Pair-Id=APKAJMSU6JYPN6FG5PB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388" y="0"/>
            <a:ext cx="5662612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UČENIČKI</a:t>
            </a:r>
            <a:b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RADOVI</a:t>
            </a:r>
          </a:p>
        </p:txBody>
      </p:sp>
    </p:spTree>
    <p:extLst>
      <p:ext uri="{BB962C8B-B14F-4D97-AF65-F5344CB8AC3E}">
        <p14:creationId xmlns:p14="http://schemas.microsoft.com/office/powerpoint/2010/main" val="162891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icture 010"/>
          <p:cNvPicPr>
            <a:picLocks noChangeAspect="1" noChangeArrowheads="1"/>
          </p:cNvPicPr>
          <p:nvPr/>
        </p:nvPicPr>
        <p:blipFill>
          <a:blip r:embed="rId2" cstate="print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jeni pravokutnik 2"/>
          <p:cNvSpPr/>
          <p:nvPr/>
        </p:nvSpPr>
        <p:spPr bwMode="auto">
          <a:xfrm>
            <a:off x="5922963" y="5781675"/>
            <a:ext cx="2955925" cy="769938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64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Praktikum</a:t>
            </a:r>
            <a:b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18436" name="Picture 2" descr="http://www.obrtnicka-skola-pozega.hr/images/praktikum/IMG_20170228_1819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726"/>
            <a:ext cx="47990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://www.obrtnicka-skola-pozega.hr/images/praktikum/IMG_20170228_1820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99012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www.obrtnicka-skola-pozega.hr/images/praktikum/IMG_20170228_1820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978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Požega - Croskills </a:t>
            </a:r>
            <a:b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izobrazba radnika</a:t>
            </a:r>
          </a:p>
        </p:txBody>
      </p:sp>
      <p:sp>
        <p:nvSpPr>
          <p:cNvPr id="19459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19460" name="Picture 2" descr="http://www.obrtnicka-skola-pozega.hr/images/croskill5/DSC016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13" y="1484785"/>
            <a:ext cx="8094374" cy="53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169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materijali- izobrazba nastavnika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484" name="Picture 2" descr="http://www.obrtnicka-skola-pozega.hr/images/croskills%20pozega/IMG_20170303_1802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12954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9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marL="72000" eaLnBrk="1" hangingPunct="1"/>
            <a:r>
              <a:rPr lang="hr-H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Izvanučionička</a:t>
            </a: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nastava - Zagreb, Čakovec</a:t>
            </a:r>
            <a:b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2" descr="http://www.obrtnicka-skola-pozega.hr/images/izvanucionickazgv/DSCF94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51847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www.obrtnicka-skola-pozega.hr/images/izvanucionickazgv/DSCF94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191915"/>
            <a:ext cx="405130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31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HIDROELEKTRANE</a:t>
            </a:r>
          </a:p>
        </p:txBody>
      </p:sp>
      <p:sp>
        <p:nvSpPr>
          <p:cNvPr id="22531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22532" name="Picture 2" descr="http://www.obrtnicka-skola-pozega.hr/images/izvanucionickazgv/DSCF95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5265738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obrtnicka-skola-pozega.hr/images/izvanucionickazgv/DSCF95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738" y="776999"/>
            <a:ext cx="3878262" cy="517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4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952" y="492101"/>
            <a:ext cx="8364487" cy="5978103"/>
          </a:xfrm>
        </p:spPr>
        <p:txBody>
          <a:bodyPr/>
          <a:lstStyle/>
          <a:p>
            <a:pPr marL="65087" indent="0" eaLnBrk="1" hangingPunct="1">
              <a:buNone/>
            </a:pPr>
            <a:r>
              <a:rPr lang="sr-Latn-CS" altLang="en-US" dirty="0" smtClean="0"/>
              <a:t>                                 </a:t>
            </a:r>
          </a:p>
          <a:p>
            <a:pPr marL="65087" indent="0" eaLnBrk="1" hangingPunct="1">
              <a:buNone/>
            </a:pPr>
            <a:r>
              <a:rPr lang="sr-Latn-CS" altLang="en-US" dirty="0"/>
              <a:t> </a:t>
            </a:r>
            <a:r>
              <a:rPr lang="sr-Latn-CS" altLang="en-US" dirty="0" smtClean="0"/>
              <a:t>                                  </a:t>
            </a:r>
          </a:p>
          <a:p>
            <a:pPr marL="65087" indent="0" eaLnBrk="1" hangingPunct="1">
              <a:buNone/>
            </a:pPr>
            <a:r>
              <a:rPr lang="sr-Latn-CS" altLang="en-US" dirty="0"/>
              <a:t> </a:t>
            </a:r>
            <a:r>
              <a:rPr lang="sr-Latn-CS" altLang="en-US" dirty="0" smtClean="0"/>
              <a:t>                                   </a:t>
            </a:r>
          </a:p>
          <a:p>
            <a:pPr marL="65087" indent="0" eaLnBrk="1" hangingPunct="1">
              <a:buNone/>
            </a:pPr>
            <a:r>
              <a:rPr lang="sr-Latn-CS" altLang="en-US" dirty="0"/>
              <a:t> </a:t>
            </a:r>
            <a:r>
              <a:rPr lang="sr-Latn-CS" altLang="en-US" dirty="0" smtClean="0"/>
              <a:t>                                  </a:t>
            </a:r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780928"/>
            <a:ext cx="22600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a 3"/>
          <p:cNvSpPr/>
          <p:nvPr/>
        </p:nvSpPr>
        <p:spPr>
          <a:xfrm>
            <a:off x="3923928" y="1052737"/>
            <a:ext cx="259228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5724128" y="2824360"/>
            <a:ext cx="21602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5472100" y="2615705"/>
            <a:ext cx="360040" cy="129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5093920" y="2412344"/>
            <a:ext cx="572281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4726839" y="2164382"/>
            <a:ext cx="734161" cy="207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1403648" y="2708920"/>
            <a:ext cx="265732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5580112" y="2996952"/>
            <a:ext cx="25202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5172967" y="3042671"/>
            <a:ext cx="414185" cy="105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4608072" y="3130794"/>
            <a:ext cx="608341" cy="147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4028586" y="3272924"/>
            <a:ext cx="767248" cy="2507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1907704" y="2852936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smtClean="0">
                <a:solidFill>
                  <a:prstClr val="black"/>
                </a:solidFill>
              </a:rPr>
              <a:t>15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00,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00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smtClean="0">
                <a:solidFill>
                  <a:prstClr val="black"/>
                </a:solidFill>
              </a:rPr>
              <a:t>mjesečna plaća u školi?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Pravokutnik 19"/>
          <p:cNvSpPr/>
          <p:nvPr/>
        </p:nvSpPr>
        <p:spPr>
          <a:xfrm>
            <a:off x="4363041" y="1124744"/>
            <a:ext cx="185980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r-HR" sz="28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Želim biti </a:t>
            </a:r>
          </a:p>
          <a:p>
            <a:pPr algn="ctr"/>
            <a:r>
              <a:rPr lang="hr-HR" sz="28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</a:t>
            </a:r>
            <a:r>
              <a:rPr lang="hr-HR" sz="28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ajstor!</a:t>
            </a:r>
            <a:endParaRPr lang="hr-HR" sz="2800" b="1" cap="none" spc="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050" name="Picture 2" descr="C:\Users\Admin11\Desktop\žarulj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936104" cy="660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3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Termografija</a:t>
            </a:r>
          </a:p>
        </p:txBody>
      </p:sp>
      <p:pic>
        <p:nvPicPr>
          <p:cNvPr id="23555" name="Picture 2" descr="http://www.obrtnicka-skola-pozega.hr/images/termokamera3d/FLIR0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368623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ttp://www.obrtnicka-skola-pozega.hr/images/termokamera3d/FLIR05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009192"/>
            <a:ext cx="48006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http://www.obrtnicka-skola-pozega.hr/images/termokamera3d/FLIR0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437063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kstniOkvir 2"/>
          <p:cNvSpPr txBox="1">
            <a:spLocks noChangeArrowheads="1"/>
          </p:cNvSpPr>
          <p:nvPr/>
        </p:nvSpPr>
        <p:spPr bwMode="auto">
          <a:xfrm>
            <a:off x="5075858" y="5013325"/>
            <a:ext cx="27365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 smtClean="0">
                <a:latin typeface="Arial" panose="020B0604020202020204" pitchFamily="34" charset="0"/>
              </a:rPr>
              <a:t>IZOLIRANO</a:t>
            </a:r>
            <a:br>
              <a:rPr lang="hr-HR" altLang="sr-Latn-RS" sz="1800" dirty="0" smtClean="0">
                <a:latin typeface="Arial" panose="020B0604020202020204" pitchFamily="34" charset="0"/>
              </a:rPr>
            </a:br>
            <a:r>
              <a:rPr lang="hr-HR" altLang="sr-Latn-RS" sz="1800" dirty="0" smtClean="0">
                <a:latin typeface="Arial" panose="020B0604020202020204" pitchFamily="34" charset="0"/>
              </a:rPr>
              <a:t/>
            </a:r>
            <a:br>
              <a:rPr lang="hr-HR" altLang="sr-Latn-RS" sz="1800" dirty="0" smtClean="0">
                <a:latin typeface="Arial" panose="020B0604020202020204" pitchFamily="34" charset="0"/>
              </a:rPr>
            </a:br>
            <a:r>
              <a:rPr lang="hr-HR" altLang="sr-Latn-RS" sz="1800" dirty="0" smtClean="0">
                <a:latin typeface="Arial" panose="020B0604020202020204" pitchFamily="34" charset="0"/>
              </a:rPr>
              <a:t/>
            </a:r>
            <a:br>
              <a:rPr lang="hr-HR" altLang="sr-Latn-RS" sz="1800" dirty="0" smtClean="0">
                <a:latin typeface="Arial" panose="020B0604020202020204" pitchFamily="34" charset="0"/>
              </a:rPr>
            </a:br>
            <a:r>
              <a:rPr lang="hr-HR" altLang="sr-Latn-RS" sz="1800" dirty="0" smtClean="0">
                <a:latin typeface="Arial" panose="020B0604020202020204" pitchFamily="34" charset="0"/>
              </a:rPr>
              <a:t/>
            </a:r>
            <a:br>
              <a:rPr lang="hr-HR" altLang="sr-Latn-RS" sz="1800" dirty="0" smtClean="0">
                <a:latin typeface="Arial" panose="020B0604020202020204" pitchFamily="34" charset="0"/>
              </a:rPr>
            </a:br>
            <a:endParaRPr lang="hr-HR" altLang="sr-Latn-R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latin typeface="Arial" panose="020B0604020202020204" pitchFamily="34" charset="0"/>
              </a:rPr>
              <a:t>NEIZOLIRANO</a:t>
            </a:r>
          </a:p>
        </p:txBody>
      </p:sp>
      <p:cxnSp>
        <p:nvCxnSpPr>
          <p:cNvPr id="5" name="Ravni poveznik sa strelicom 4"/>
          <p:cNvCxnSpPr/>
          <p:nvPr/>
        </p:nvCxnSpPr>
        <p:spPr bwMode="auto">
          <a:xfrm flipH="1">
            <a:off x="3276848" y="5229200"/>
            <a:ext cx="1799010" cy="26"/>
          </a:xfrm>
          <a:prstGeom prst="straightConnector1">
            <a:avLst/>
          </a:prstGeom>
          <a:ln w="76200">
            <a:solidFill>
              <a:schemeClr val="tx2">
                <a:lumMod val="10000"/>
              </a:schemeClr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 bwMode="auto">
          <a:xfrm flipH="1">
            <a:off x="3235393" y="6597352"/>
            <a:ext cx="1871663" cy="61912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28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Osijek - most na Dravi</a:t>
            </a:r>
          </a:p>
        </p:txBody>
      </p:sp>
      <p:sp>
        <p:nvSpPr>
          <p:cNvPr id="24579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24580" name="Picture 2" descr="http://www.obrtnicka-skola-pozega.hr/images/most%20na%20dravi/IMG_733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513" y="1628800"/>
            <a:ext cx="5538236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://www.obrtnicka-skola-pozega.hr/images/most%20na%20dravi/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325" y="1629328"/>
            <a:ext cx="3562179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56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indent="0">
              <a:defRPr/>
            </a:pPr>
            <a:endParaRPr lang="hr-HR" dirty="0"/>
          </a:p>
        </p:txBody>
      </p:sp>
      <p:sp>
        <p:nvSpPr>
          <p:cNvPr id="25603" name="Rezervirano mjesto sadržaja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72000"/>
          </a:xfrm>
        </p:spPr>
        <p:txBody>
          <a:bodyPr/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Osijek - most na Dravi</a:t>
            </a:r>
            <a:endParaRPr lang="sr-Latn-RS" altLang="sr-Latn-RS" dirty="0" smtClean="0"/>
          </a:p>
        </p:txBody>
      </p:sp>
      <p:pic>
        <p:nvPicPr>
          <p:cNvPr id="25604" name="Picture 2" descr="http://www.obrtnicka-skola-pozega.hr/images/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42"/>
            <a:ext cx="7097436" cy="39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ttp://www.obrtnicka-skola-pozega.hr/images/zagreb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236913"/>
            <a:ext cx="543560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251520" y="4365104"/>
            <a:ext cx="348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Zračna luka: “Franjo Tuđman”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8618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indent="0">
              <a:defRPr/>
            </a:pPr>
            <a:endParaRPr lang="hr-HR"/>
          </a:p>
        </p:txBody>
      </p:sp>
      <p:sp>
        <p:nvSpPr>
          <p:cNvPr id="26627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26628" name="Picture 2" descr="http://www.obrtnicka-skola-pozega.hr/images/IMG-20160401-WA00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292"/>
            <a:ext cx="3877121" cy="688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www.obrtnicka-skola-pozega.hr/images/IMG_20160401_1441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383" y="-27384"/>
            <a:ext cx="556861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://www.obrtnicka-skola-pozega.hr/images/B612-2015-01-14-05-36-0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403" y="2974974"/>
            <a:ext cx="5392244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436097" y="3214535"/>
            <a:ext cx="3707904" cy="401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r-HR" sz="20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Građevinski fakultet Osijek</a:t>
            </a:r>
          </a:p>
        </p:txBody>
      </p:sp>
    </p:spTree>
    <p:extLst>
      <p:ext uri="{BB962C8B-B14F-4D97-AF65-F5344CB8AC3E}">
        <p14:creationId xmlns:p14="http://schemas.microsoft.com/office/powerpoint/2010/main" val="3427877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507288" cy="1398587"/>
          </a:xfrm>
        </p:spPr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ZIDARSKA I TESARSKA </a:t>
            </a: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RADIONICA U ŠKOLI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8520" y="1720271"/>
            <a:ext cx="9131790" cy="5137729"/>
          </a:xfrm>
        </p:spPr>
      </p:pic>
    </p:spTree>
    <p:extLst>
      <p:ext uri="{BB962C8B-B14F-4D97-AF65-F5344CB8AC3E}">
        <p14:creationId xmlns:p14="http://schemas.microsoft.com/office/powerpoint/2010/main" val="1010170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443197"/>
            <a:ext cx="8595729" cy="864096"/>
          </a:xfrm>
        </p:spPr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Praktična nastavna </a:t>
            </a: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učenika - </a:t>
            </a: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zidar + tesar</a:t>
            </a:r>
          </a:p>
        </p:txBody>
      </p:sp>
      <p:sp>
        <p:nvSpPr>
          <p:cNvPr id="28675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28676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7" y="1628800"/>
            <a:ext cx="9157325" cy="51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438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Državno natjecanje </a:t>
            </a:r>
            <a:r>
              <a:rPr lang="hr-H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Bedekovčina</a:t>
            </a: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</a:p>
        </p:txBody>
      </p:sp>
      <p:pic>
        <p:nvPicPr>
          <p:cNvPr id="29699" name="Picture 2" descr="http://www.obrtnicka-skola-pozega.hr/images/drzavnonatjecanje/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3999" cy="5143951"/>
          </a:xfrm>
          <a:noFill/>
        </p:spPr>
      </p:pic>
    </p:spTree>
    <p:extLst>
      <p:ext uri="{BB962C8B-B14F-4D97-AF65-F5344CB8AC3E}">
        <p14:creationId xmlns:p14="http://schemas.microsoft.com/office/powerpoint/2010/main" val="3211984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indent="0">
              <a:defRPr/>
            </a:pPr>
            <a:endParaRPr lang="hr-HR"/>
          </a:p>
        </p:txBody>
      </p:sp>
      <p:sp>
        <p:nvSpPr>
          <p:cNvPr id="3072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30724" name="Picture 2" descr="http://www.obrtnicka-skola-pozega.hr/images/drzavnonatjecanje/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63" y="255362"/>
            <a:ext cx="3212792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www.obrtnicka-skola-pozega.hr/images/drzavnonatjecanje/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7255" y="254687"/>
            <a:ext cx="30464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http://www.obrtnicka-skola-pozega.hr/images/drzavnonatjecanje/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587" y="254686"/>
            <a:ext cx="30464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kstniOkvir 3"/>
          <p:cNvSpPr txBox="1">
            <a:spLocks noChangeArrowheads="1"/>
          </p:cNvSpPr>
          <p:nvPr/>
        </p:nvSpPr>
        <p:spPr bwMode="auto">
          <a:xfrm>
            <a:off x="899592" y="5762680"/>
            <a:ext cx="3024187" cy="5847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72000" eaLnBrk="1" hangingPunct="1">
              <a:defRPr sz="3200" b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altLang="sr-Latn-RS" dirty="0"/>
              <a:t>ZIDAR</a:t>
            </a:r>
          </a:p>
        </p:txBody>
      </p:sp>
      <p:sp>
        <p:nvSpPr>
          <p:cNvPr id="30728" name="TekstniOkvir 4"/>
          <p:cNvSpPr txBox="1">
            <a:spLocks noChangeArrowheads="1"/>
          </p:cNvSpPr>
          <p:nvPr/>
        </p:nvSpPr>
        <p:spPr bwMode="auto">
          <a:xfrm>
            <a:off x="4760461" y="5762680"/>
            <a:ext cx="2447925" cy="5847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hr-HR"/>
            </a:defPPr>
            <a:lvl1pPr marL="72000" eaLnBrk="1" hangingPunct="1">
              <a:defRPr sz="3200" b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eaLnBrk="0" hangingPunct="0"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altLang="sr-Latn-RS" dirty="0"/>
              <a:t>TESAR</a:t>
            </a:r>
          </a:p>
        </p:txBody>
      </p:sp>
    </p:spTree>
    <p:extLst>
      <p:ext uri="{BB962C8B-B14F-4D97-AF65-F5344CB8AC3E}">
        <p14:creationId xmlns:p14="http://schemas.microsoft.com/office/powerpoint/2010/main" val="418315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sz="quarter"/>
          </p:nvPr>
        </p:nvSpPr>
        <p:spPr>
          <a:xfrm>
            <a:off x="827088" y="260350"/>
            <a:ext cx="7772400" cy="792163"/>
          </a:xfrm>
        </p:spPr>
        <p:txBody>
          <a:bodyPr vert="horz" anchor="ctr">
            <a:normAutofit fontScale="90000"/>
          </a:bodyPr>
          <a:lstStyle/>
          <a:p>
            <a:pPr algn="ctr"/>
            <a:r>
              <a:rPr lang="hr-HR" sz="3200" dirty="0" smtClean="0"/>
              <a:t>Stručna praksa </a:t>
            </a:r>
            <a:r>
              <a:rPr lang="en-US" sz="3200" dirty="0" smtClean="0"/>
              <a:t>u</a:t>
            </a:r>
            <a:r>
              <a:rPr lang="hr-HR" sz="3200" dirty="0" smtClean="0"/>
              <a:t> Njemačkoj-</a:t>
            </a:r>
            <a:r>
              <a:rPr lang="en-US" sz="3200" dirty="0" smtClean="0"/>
              <a:t> Frankfurt</a:t>
            </a:r>
            <a:endParaRPr lang="en-US" sz="3200" dirty="0"/>
          </a:p>
        </p:txBody>
      </p:sp>
      <p:sp>
        <p:nvSpPr>
          <p:cNvPr id="31747" name="Podnaslov 2"/>
          <p:cNvSpPr>
            <a:spLocks noGrp="1"/>
          </p:cNvSpPr>
          <p:nvPr>
            <p:ph type="subTitle" sz="quarter" idx="1"/>
          </p:nvPr>
        </p:nvSpPr>
        <p:spPr>
          <a:xfrm>
            <a:off x="541338" y="2249488"/>
            <a:ext cx="8061325" cy="1752600"/>
          </a:xfrm>
        </p:spPr>
        <p:txBody>
          <a:bodyPr/>
          <a:lstStyle/>
          <a:p>
            <a:pPr marR="0">
              <a:spcBef>
                <a:spcPct val="0"/>
              </a:spcBef>
            </a:pPr>
            <a:endParaRPr lang="sr-Latn-RS" altLang="sr-Latn-RS" smtClean="0">
              <a:ln>
                <a:noFill/>
              </a:ln>
              <a:solidFill>
                <a:srgbClr val="898989"/>
              </a:solidFill>
            </a:endParaRPr>
          </a:p>
        </p:txBody>
      </p:sp>
      <p:pic>
        <p:nvPicPr>
          <p:cNvPr id="31748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1052513"/>
            <a:ext cx="7991475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31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7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836712"/>
            <a:ext cx="7869560" cy="1398587"/>
          </a:xfrm>
        </p:spPr>
        <p:txBody>
          <a:bodyPr vert="horz" anchor="ctr">
            <a:noAutofit/>
          </a:bodyPr>
          <a:lstStyle/>
          <a:p>
            <a:pPr marL="72000" eaLnBrk="1" hangingPunct="1"/>
            <a:r>
              <a:rPr lang="hr-HR" sz="2000" dirty="0" smtClean="0"/>
              <a:t>Te</a:t>
            </a:r>
            <a:r>
              <a:rPr lang="vi-VN" sz="2000" dirty="0" smtClean="0"/>
              <a:t>sari obrađuju drvo, 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vi-VN" sz="2000" dirty="0" smtClean="0"/>
              <a:t>uglavnom </a:t>
            </a:r>
            <a:r>
              <a:rPr lang="hr-HR" sz="2000" dirty="0" smtClean="0"/>
              <a:t>rade </a:t>
            </a:r>
            <a:br>
              <a:rPr lang="hr-HR" sz="2000" dirty="0" smtClean="0"/>
            </a:br>
            <a:r>
              <a:rPr lang="vi-VN" sz="2000" dirty="0" smtClean="0"/>
              <a:t>drvene konstrukcije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vi-VN" sz="2000" dirty="0" smtClean="0"/>
              <a:t> pri gradnji 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vi-VN" sz="2000" dirty="0" smtClean="0"/>
              <a:t>mostova, cesta, 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vi-VN" sz="2000" dirty="0" smtClean="0"/>
              <a:t>brodova</a:t>
            </a:r>
            <a:r>
              <a:rPr lang="hr-HR" sz="2000" dirty="0" smtClean="0"/>
              <a:t> i </a:t>
            </a:r>
            <a:br>
              <a:rPr lang="hr-HR" sz="2000" dirty="0" smtClean="0"/>
            </a:br>
            <a:r>
              <a:rPr lang="hr-HR" sz="2000" dirty="0" smtClean="0"/>
              <a:t>krovne konstrukcije</a:t>
            </a:r>
            <a:br>
              <a:rPr lang="hr-HR" sz="2000" dirty="0" smtClean="0"/>
            </a:b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500063" y="1285875"/>
            <a:ext cx="8215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vi-V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br>
              <a:rPr lang="vi-V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vi-V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      </a:t>
            </a:r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700" y="3141936"/>
            <a:ext cx="4543140" cy="318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936"/>
            <a:ext cx="4798976" cy="318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0"/>
            <a:ext cx="5568952" cy="314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1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 bwMode="auto">
          <a:xfrm>
            <a:off x="251520" y="260648"/>
            <a:ext cx="82296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hr-HR" sz="40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Zanimanje </a:t>
            </a:r>
            <a:r>
              <a:rPr lang="hr-HR" sz="4000" b="1" kern="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u području obrade drva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442206" y="3356992"/>
            <a:ext cx="78482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Stolar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izrađuj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ugrađuj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popravlja i 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održava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namještaj i građevnu stolariju</a:t>
            </a: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200" dirty="0" smtClean="0">
                <a:solidFill>
                  <a:srgbClr val="B0CCB0">
                    <a:lumMod val="50000"/>
                  </a:srgbClr>
                </a:solidFill>
              </a:rPr>
              <a:t>Od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abir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materijale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alate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i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strojeve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 kojima mo</a:t>
            </a:r>
            <a:r>
              <a:rPr kumimoji="0" lang="hr-H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že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obaviti zadani posao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predmetima koje obrađuj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 to su najčešće ploče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daske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5026" y="2242207"/>
            <a:ext cx="8002588" cy="6334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484188"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hr-HR" altLang="en-US" sz="54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STOLAR</a:t>
            </a:r>
            <a:endParaRPr lang="hr-HR" altLang="en-US" sz="5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>
              <a:defRPr/>
            </a:pPr>
            <a:endParaRPr lang="hr-HR"/>
          </a:p>
        </p:txBody>
      </p:sp>
      <p:pic>
        <p:nvPicPr>
          <p:cNvPr id="33795" name="Picture 2" descr="I:\Nova mapa\Picture 0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97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indent="0">
              <a:defRPr/>
            </a:pPr>
            <a:endParaRPr lang="hr-HR"/>
          </a:p>
        </p:txBody>
      </p:sp>
      <p:sp>
        <p:nvSpPr>
          <p:cNvPr id="34819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sr-Latn-RS" altLang="sr-Latn-RS" smtClean="0"/>
          </a:p>
        </p:txBody>
      </p:sp>
      <p:pic>
        <p:nvPicPr>
          <p:cNvPr id="34820" name="Picture 4" descr="http://www.obrtnicka-skola-pozega.hr/images/drzavnonatjecanje/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712" y="0"/>
            <a:ext cx="412127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http://www.obrtnicka-skola-pozega.hr/images/drzavnonatjecanje/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5" y="-1790"/>
            <a:ext cx="425524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67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 vert="horz" anchor="ctr">
            <a:normAutofit/>
          </a:bodyPr>
          <a:lstStyle/>
          <a:p>
            <a:pPr marL="72000" eaLnBrk="1" hangingPunct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Soboslikarska radionica</a:t>
            </a:r>
          </a:p>
        </p:txBody>
      </p:sp>
      <p:pic>
        <p:nvPicPr>
          <p:cNvPr id="35843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495425"/>
            <a:ext cx="9108505" cy="5121937"/>
          </a:xfrm>
        </p:spPr>
      </p:pic>
    </p:spTree>
    <p:extLst>
      <p:ext uri="{BB962C8B-B14F-4D97-AF65-F5344CB8AC3E}">
        <p14:creationId xmlns:p14="http://schemas.microsoft.com/office/powerpoint/2010/main" val="174362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>
              <a:defRPr/>
            </a:pPr>
            <a:endParaRPr lang="hr-HR"/>
          </a:p>
        </p:txBody>
      </p:sp>
      <p:pic>
        <p:nvPicPr>
          <p:cNvPr id="36867" name="Picture 2" descr="I:\Nova mapa\Picture 0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734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>
              <a:defRPr/>
            </a:pPr>
            <a:endParaRPr lang="hr-HR"/>
          </a:p>
        </p:txBody>
      </p:sp>
      <p:pic>
        <p:nvPicPr>
          <p:cNvPr id="37891" name="Picture 2" descr="I:\DCIM\100OLYMP\P10100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01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63" y="2000250"/>
            <a:ext cx="8229600" cy="1500188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60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Zanimanja u području ugostiteljstva</a:t>
            </a:r>
          </a:p>
        </p:txBody>
      </p:sp>
    </p:spTree>
    <p:extLst>
      <p:ext uri="{BB962C8B-B14F-4D97-AF65-F5344CB8AC3E}">
        <p14:creationId xmlns:p14="http://schemas.microsoft.com/office/powerpoint/2010/main" val="27343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lika 4" descr="apricot-barbecue-glazed-bob-white-quail-300x3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zervirano mjesto sadržaja 2"/>
          <p:cNvSpPr>
            <a:spLocks noGrp="1"/>
          </p:cNvSpPr>
          <p:nvPr>
            <p:ph idx="1"/>
          </p:nvPr>
        </p:nvSpPr>
        <p:spPr>
          <a:xfrm>
            <a:off x="4787900" y="981075"/>
            <a:ext cx="4356100" cy="947738"/>
          </a:xfrm>
        </p:spPr>
        <p:txBody>
          <a:bodyPr>
            <a:normAutofit fontScale="47500" lnSpcReduction="20000"/>
          </a:bodyPr>
          <a:lstStyle/>
          <a:p>
            <a:pPr marL="448056" indent="-38404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r-HR" sz="6700" dirty="0" smtClean="0">
                <a:latin typeface="Comic Sans MS" pitchFamily="66" charset="0"/>
              </a:rPr>
              <a:t>3-godišnji program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r-HR" sz="2000" b="1" dirty="0" smtClean="0">
              <a:latin typeface="Comic Sans MS" pitchFamily="66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r-HR" sz="2000" b="1" dirty="0" smtClean="0">
                <a:latin typeface="Comic Sans MS" pitchFamily="66" charset="0"/>
              </a:rPr>
              <a:t>                                              </a:t>
            </a:r>
          </a:p>
          <a:p>
            <a:pPr marL="448056" indent="-38404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r-HR" sz="2000" b="1" dirty="0" smtClean="0">
                <a:latin typeface="Comic Sans MS" pitchFamily="66" charset="0"/>
              </a:rPr>
              <a:t>				</a:t>
            </a:r>
            <a:endParaRPr lang="hr-HR" sz="2000" dirty="0" smtClean="0">
              <a:latin typeface="Comic Sans MS" pitchFamily="66" charset="0"/>
            </a:endParaRPr>
          </a:p>
        </p:txBody>
      </p:sp>
      <p:sp>
        <p:nvSpPr>
          <p:cNvPr id="4" name="Desna vitičasta zagrada 3"/>
          <p:cNvSpPr/>
          <p:nvPr/>
        </p:nvSpPr>
        <p:spPr>
          <a:xfrm>
            <a:off x="3429000" y="714375"/>
            <a:ext cx="357188" cy="928688"/>
          </a:xfrm>
          <a:prstGeom prst="righ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3" name="Pravokutnik 4"/>
          <p:cNvSpPr>
            <a:spLocks noChangeArrowheads="1"/>
          </p:cNvSpPr>
          <p:nvPr/>
        </p:nvSpPr>
        <p:spPr bwMode="auto">
          <a:xfrm>
            <a:off x="642938" y="6429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Konobar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Kuhar </a:t>
            </a:r>
            <a:endParaRPr kumimoji="0" lang="hr-HR" altLang="sr-Latn-R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4" name="Pravokutnik 5"/>
          <p:cNvSpPr>
            <a:spLocks noChangeArrowheads="1"/>
          </p:cNvSpPr>
          <p:nvPr/>
        </p:nvSpPr>
        <p:spPr bwMode="auto">
          <a:xfrm>
            <a:off x="428625" y="2286000"/>
            <a:ext cx="3571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Turističko-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-hotelijerski </a:t>
            </a:r>
            <a:br>
              <a:rPr kumimoji="0" lang="hr-HR" alt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hr-HR" alt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komercijalist</a:t>
            </a:r>
            <a:endParaRPr kumimoji="0" lang="hr-HR" altLang="sr-Latn-R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5" name="Pravokutnik 6"/>
          <p:cNvSpPr>
            <a:spLocks noChangeArrowheads="1"/>
          </p:cNvSpPr>
          <p:nvPr/>
        </p:nvSpPr>
        <p:spPr bwMode="auto">
          <a:xfrm>
            <a:off x="4714875" y="2286000"/>
            <a:ext cx="4143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4-godišnji program</a:t>
            </a:r>
            <a:endParaRPr kumimoji="0" lang="hr-HR" altLang="sr-Latn-R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8625581">
            <a:off x="83951" y="1833417"/>
            <a:ext cx="4452243" cy="16391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Stipendije </a:t>
            </a:r>
            <a:r>
              <a:rPr lang="hr-HR" dirty="0" err="1" smtClean="0">
                <a:solidFill>
                  <a:schemeClr val="accent2">
                    <a:lumMod val="75000"/>
                  </a:schemeClr>
                </a:solidFill>
              </a:rPr>
              <a:t>Valamar</a:t>
            </a:r>
            <a:r>
              <a:rPr lang="hr-HR" dirty="0" smtClean="0">
                <a:solidFill>
                  <a:schemeClr val="accent2">
                    <a:lumMod val="75000"/>
                  </a:schemeClr>
                </a:solidFill>
              </a:rPr>
              <a:t> riviera</a:t>
            </a: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1.200,00 kn</a:t>
            </a:r>
            <a:endParaRPr lang="hr-H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 rot="2234528">
            <a:off x="3913233" y="1658033"/>
            <a:ext cx="4263211" cy="16391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pPr marL="4841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800" b="1" i="0" u="none" strike="noStrike" kern="1200" cap="none" spc="0" normalizeH="0" baseline="0" noProof="0" dirty="0" err="1" smtClean="0">
                <a:ln w="6350">
                  <a:solidFill>
                    <a:srgbClr val="72A376">
                      <a:shade val="43000"/>
                    </a:srgb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Zapošljivost</a:t>
            </a:r>
            <a:endParaRPr kumimoji="0" lang="hr-HR" sz="3800" b="1" i="0" u="none" strike="noStrike" kern="1200" cap="none" spc="0" normalizeH="0" baseline="0" noProof="0" dirty="0">
              <a:ln w="6350">
                <a:solidFill>
                  <a:srgbClr val="72A376">
                    <a:shade val="43000"/>
                  </a:srgb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 rot="2190507">
            <a:off x="2455711" y="3978978"/>
            <a:ext cx="4521547" cy="16391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pPr marL="4841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800" b="1" i="0" u="none" strike="noStrike" kern="1200" cap="none" spc="0" normalizeH="0" baseline="0" noProof="0" dirty="0" smtClean="0">
                <a:ln w="6350">
                  <a:solidFill>
                    <a:srgbClr val="72A376">
                      <a:shade val="43000"/>
                    </a:srgb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Mobilnost – stručna praksa u inozemstvu</a:t>
            </a:r>
            <a:endParaRPr kumimoji="0" lang="hr-HR" sz="3800" b="1" i="0" u="none" strike="noStrike" kern="1200" cap="none" spc="0" normalizeH="0" baseline="0" noProof="0" dirty="0">
              <a:ln w="6350">
                <a:solidFill>
                  <a:srgbClr val="72A376">
                    <a:shade val="43000"/>
                  </a:srgb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55576" y="332656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 ZANIMANJA UGOSTITELJSTVA</a:t>
            </a:r>
            <a:endParaRPr lang="hr-HR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0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lika 3" descr="B&amp;PD.Web.Photo.Fall-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3858005"/>
            <a:ext cx="4499992" cy="29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357188" y="203200"/>
            <a:ext cx="7658100" cy="1511300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40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 Zanimanje turističko-hotelijerski komercijalist </a:t>
            </a:r>
          </a:p>
        </p:txBody>
      </p:sp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>
          <a:xfrm>
            <a:off x="428625" y="1643063"/>
            <a:ext cx="8229600" cy="3357562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r-HR" sz="2200" dirty="0" smtClean="0">
                <a:latin typeface="Comic Sans MS" pitchFamily="66" charset="0"/>
              </a:rPr>
              <a:t>Ovo zanimanje </a:t>
            </a:r>
            <a:r>
              <a:rPr lang="hr-HR" sz="2200" b="1" dirty="0" smtClean="0">
                <a:latin typeface="Comic Sans MS" pitchFamily="66" charset="0"/>
              </a:rPr>
              <a:t>pruža široku mogućnost zapošljavanja </a:t>
            </a:r>
            <a:r>
              <a:rPr lang="hr-HR" sz="2200" dirty="0" smtClean="0">
                <a:latin typeface="Comic Sans MS" pitchFamily="66" charset="0"/>
              </a:rPr>
              <a:t>u  ugostiteljskim objektima.</a:t>
            </a:r>
          </a:p>
          <a:p>
            <a:pPr marL="448056" indent="-384048" eaLnBrk="1" fontAlgn="auto" hangingPunct="1">
              <a:spcAft>
                <a:spcPts val="0"/>
              </a:spcAft>
              <a:buFontTx/>
              <a:buNone/>
              <a:defRPr/>
            </a:pPr>
            <a:endParaRPr lang="hr-HR" sz="2200" dirty="0" smtClean="0">
              <a:latin typeface="Comic Sans MS" pitchFamily="66" charset="0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10792" y="2734586"/>
            <a:ext cx="8324296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POSTANITE I VI JEDAN OD VODEĆIH MENADŽERA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NEKE TURISTIČKE TVRTKE ! ! !</a:t>
            </a:r>
          </a:p>
        </p:txBody>
      </p:sp>
    </p:spTree>
    <p:extLst>
      <p:ext uri="{BB962C8B-B14F-4D97-AF65-F5344CB8AC3E}">
        <p14:creationId xmlns:p14="http://schemas.microsoft.com/office/powerpoint/2010/main" val="26330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5282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40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Zanimanje konobar</a:t>
            </a:r>
          </a:p>
        </p:txBody>
      </p:sp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>
          <a:xfrm>
            <a:off x="428625" y="1124744"/>
            <a:ext cx="8229600" cy="4233068"/>
          </a:xfrm>
        </p:spPr>
        <p:txBody>
          <a:bodyPr>
            <a:normAutofit/>
          </a:bodyPr>
          <a:lstStyle/>
          <a:p>
            <a:pPr marL="342900" indent="-342900" eaLnBrk="1" fontAlgn="auto" hangingPunct="1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hr-HR" sz="2200" b="1" dirty="0" smtClean="0">
                <a:latin typeface="Comic Sans MS" pitchFamily="66" charset="0"/>
              </a:rPr>
              <a:t>zanimljiv </a:t>
            </a:r>
          </a:p>
          <a:p>
            <a:pPr marL="342900" indent="-342900" eaLnBrk="1" fontAlgn="auto" hangingPunct="1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hr-HR" sz="2200" b="1" dirty="0" smtClean="0">
                <a:latin typeface="Comic Sans MS" pitchFamily="66" charset="0"/>
              </a:rPr>
              <a:t>dinamičan</a:t>
            </a:r>
          </a:p>
          <a:p>
            <a:pPr marL="342900" indent="-342900" eaLnBrk="1" fontAlgn="auto" hangingPunct="1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hr-HR" sz="2200" b="1" dirty="0" smtClean="0">
                <a:latin typeface="Comic Sans MS" pitchFamily="66" charset="0"/>
              </a:rPr>
              <a:t>kreativan</a:t>
            </a:r>
            <a:endParaRPr lang="hr-HR" sz="2200" dirty="0" smtClean="0">
              <a:latin typeface="Comic Sans MS" pitchFamily="66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019519"/>
            <a:ext cx="5877101" cy="383848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203848" y="1124744"/>
            <a:ext cx="59401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Mogućnosti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zapošljavanja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su široke: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gostionice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caffe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barovi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vrhunske hotelske </a:t>
            </a:r>
            <a:r>
              <a:rPr kumimoji="0" lang="hr-H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kuće</a:t>
            </a:r>
            <a:endParaRPr kumimoji="0" lang="hr-H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10951"/>
            <a:ext cx="3168352" cy="5101926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809064" y="6199417"/>
            <a:ext cx="7525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 smtClean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MJERENJE I ZACRTAVANJE                        GRUBO POPREČNO KROJENJE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268760"/>
            <a:ext cx="3168352" cy="5101926"/>
          </a:xfrm>
          <a:prstGeom prst="rect">
            <a:avLst/>
          </a:prstGeom>
        </p:spPr>
      </p:pic>
      <p:sp>
        <p:nvSpPr>
          <p:cNvPr id="5" name="Urezana strelica udesno 4"/>
          <p:cNvSpPr/>
          <p:nvPr/>
        </p:nvSpPr>
        <p:spPr>
          <a:xfrm>
            <a:off x="3959932" y="3617898"/>
            <a:ext cx="1008112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457200" y="217516"/>
            <a:ext cx="8229600" cy="1106896"/>
          </a:xfrm>
        </p:spPr>
        <p:txBody>
          <a:bodyPr>
            <a:normAutofit/>
          </a:bodyPr>
          <a:lstStyle/>
          <a:p>
            <a:r>
              <a:rPr lang="hr-HR" sz="3200" dirty="0" smtClean="0"/>
              <a:t>Praktična nastava u školskoj radionici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1177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Zanimanje kuhar</a:t>
            </a:r>
          </a:p>
        </p:txBody>
      </p:sp>
      <p:sp>
        <p:nvSpPr>
          <p:cNvPr id="20483" name="TekstniOkvir 4"/>
          <p:cNvSpPr txBox="1">
            <a:spLocks noChangeArrowheads="1"/>
          </p:cNvSpPr>
          <p:nvPr/>
        </p:nvSpPr>
        <p:spPr bwMode="auto">
          <a:xfrm>
            <a:off x="428400" y="1122183"/>
            <a:ext cx="8572500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72A376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zanimljiv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72A376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dinamičan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72A376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kreativan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2A376"/>
              </a:buClr>
              <a:buSzPct val="80000"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0484" name="Picture 10" descr="I:\Andreja\201102\201102A0\03022011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923" y="2879903"/>
            <a:ext cx="5304129" cy="397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2843808" y="1114673"/>
            <a:ext cx="61570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Mogućnosti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zapošljavanja:</a:t>
            </a:r>
            <a:endParaRPr kumimoji="0" lang="hr-H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restorani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agroturizam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vrhunske hotelske </a:t>
            </a:r>
            <a:r>
              <a:rPr kumimoji="0" lang="hr-H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kuće</a:t>
            </a:r>
            <a:endParaRPr kumimoji="0" lang="hr-HR" altLang="sr-Latn-R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6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760"/>
            <a:ext cx="8784976" cy="1398587"/>
          </a:xfrm>
        </p:spPr>
        <p:txBody>
          <a:bodyPr>
            <a:normAutofit/>
          </a:bodyPr>
          <a:lstStyle/>
          <a:p>
            <a:pPr marL="0" eaLnBrk="1" fontAlgn="auto" hangingPunct="1">
              <a:spcAft>
                <a:spcPts val="0"/>
              </a:spcAft>
              <a:defRPr/>
            </a:pPr>
            <a:r>
              <a:rPr lang="hr-HR" sz="32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Praktična nastava u školi i ugostiteljskim objektima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395288" y="1341438"/>
            <a:ext cx="82581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r-H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0205"/>
            <a:ext cx="9144000" cy="55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5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slov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endParaRPr lang="sr-Latn-CS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2531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endParaRPr lang="sr-Latn-CS" altLang="sr-Latn-RS" smtClean="0"/>
          </a:p>
        </p:txBody>
      </p:sp>
      <p:pic>
        <p:nvPicPr>
          <p:cNvPr id="22532" name="Picture 2" descr="H:\SKOLSKA SRANJA\fotka razno\100OLYMP\P31806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796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5282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Praksa u Italiji</a:t>
            </a: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395288" y="1341438"/>
            <a:ext cx="82581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r-H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54628" name="Picture 4" descr="http://www.obrtnicka-skola-pozega.hr/images/mobilnost%20italija%202016/1624480_964379273645748_29001349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781175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6" name="Picture 2" descr="http://www.obrtnicka-skola-pozega.hr/images/mobilnost%20italija%202016/12674489_964379633645712_45789641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13765"/>
            <a:ext cx="8603927" cy="574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774"/>
            <a:ext cx="9144000" cy="6096001"/>
          </a:xfrm>
        </p:spPr>
      </p:pic>
    </p:spTree>
    <p:extLst>
      <p:ext uri="{BB962C8B-B14F-4D97-AF65-F5344CB8AC3E}">
        <p14:creationId xmlns:p14="http://schemas.microsoft.com/office/powerpoint/2010/main" val="24180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1296144"/>
          </a:xfrm>
        </p:spPr>
        <p:txBody>
          <a:bodyPr>
            <a:normAutofit/>
          </a:bodyPr>
          <a:lstStyle/>
          <a:p>
            <a:r>
              <a:rPr lang="hr-HR" sz="3200" dirty="0" smtClean="0"/>
              <a:t>Recepcija,</a:t>
            </a:r>
            <a:br>
              <a:rPr lang="hr-HR" sz="3200" dirty="0" smtClean="0"/>
            </a:br>
            <a:r>
              <a:rPr lang="hr-HR" sz="3200" dirty="0" smtClean="0"/>
              <a:t>hoteli Padova</a:t>
            </a:r>
            <a:endParaRPr lang="hr-HR" sz="32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092" y="0"/>
            <a:ext cx="6316908" cy="420469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780928"/>
            <a:ext cx="5265585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5282"/>
          </a:xfrm>
        </p:spPr>
        <p:txBody>
          <a:bodyPr/>
          <a:lstStyle/>
          <a:p>
            <a:r>
              <a:rPr lang="hr-HR" dirty="0" smtClean="0"/>
              <a:t>Stipendije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323" y="0"/>
            <a:ext cx="5436096" cy="3624064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23" y="1188131"/>
            <a:ext cx="3779912" cy="56698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3422576"/>
            <a:ext cx="5436096" cy="34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n1026996792_62999_202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63" y="-142875"/>
            <a:ext cx="8229600" cy="928688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4000" b="1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KUP UGOSTITELJA</a:t>
            </a:r>
          </a:p>
        </p:txBody>
      </p:sp>
      <p:pic>
        <p:nvPicPr>
          <p:cNvPr id="24580" name="Picture 9" descr="H:\SKOLSKA SRANJA\kup ugostitelja\kup ugostitelja 1\100_01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785812"/>
            <a:ext cx="5117901" cy="417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 descr="H:\SKOLSKA SRANJA\kup ugostitelja\kup ugostitelja 1\100_014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>
            <a:fillRect/>
          </a:stretch>
        </p:blipFill>
        <p:spPr bwMode="auto">
          <a:xfrm>
            <a:off x="4139953" y="3170348"/>
            <a:ext cx="5004048" cy="368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099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8679" name="Picture 2" descr="C:\Users\CracksZone\Documents\web skole\extimages\p_vila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50958"/>
            <a:ext cx="5076056" cy="380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 descr="C:\Users\CracksZone\Documents\web skole\extimages\p_vila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0"/>
            <a:ext cx="4067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76056" cy="313981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7236296" cy="6926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360000"/>
            <a:r>
              <a:rPr lang="hr-HR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Učenje kroz rad na manifestacijama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4024043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0622"/>
            <a:ext cx="8229600" cy="850106"/>
          </a:xfrm>
        </p:spPr>
        <p:txBody>
          <a:bodyPr>
            <a:norm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hr-HR" sz="3800" b="1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Zašto </a:t>
            </a:r>
            <a:r>
              <a:rPr lang="hr-HR" sz="3800" b="1" smtClean="0">
                <a:solidFill>
                  <a:schemeClr val="accent1">
                    <a:tint val="83000"/>
                    <a:satMod val="150000"/>
                  </a:schemeClr>
                </a:solidFill>
                <a:latin typeface="Comic Sans MS" pitchFamily="66" charset="0"/>
              </a:rPr>
              <a:t>Obrtnička škola?</a:t>
            </a:r>
            <a:endParaRPr lang="hr-HR" sz="3800" b="1" dirty="0" smtClean="0">
              <a:solidFill>
                <a:schemeClr val="accent1">
                  <a:tint val="83000"/>
                  <a:satMod val="1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6019" name="Rectangle 3"/>
          <p:cNvSpPr txBox="1">
            <a:spLocks noChangeArrowheads="1"/>
          </p:cNvSpPr>
          <p:nvPr/>
        </p:nvSpPr>
        <p:spPr bwMode="auto">
          <a:xfrm>
            <a:off x="571500" y="3573463"/>
            <a:ext cx="750093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C0A7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ClrTx/>
              <a:buSzTx/>
              <a:buFontTx/>
              <a:buChar char="•"/>
            </a:pPr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68313" y="1196975"/>
            <a:ext cx="8424862" cy="54353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hr-HR" sz="2800" dirty="0">
                <a:latin typeface="Comic Sans MS" pitchFamily="66" charset="0"/>
              </a:rPr>
              <a:t> </a:t>
            </a:r>
            <a:r>
              <a:rPr lang="hr-HR" sz="2800" dirty="0" smtClean="0">
                <a:latin typeface="Comic Sans MS" pitchFamily="66" charset="0"/>
              </a:rPr>
              <a:t> Stječete praktična i upotrebljiva znanja </a:t>
            </a:r>
          </a:p>
          <a:p>
            <a:pPr>
              <a:defRPr/>
            </a:pPr>
            <a:endParaRPr lang="hr-HR" sz="2800" dirty="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2800" dirty="0" smtClean="0">
                <a:latin typeface="Comic Sans MS" pitchFamily="66" charset="0"/>
              </a:rPr>
              <a:t>Stipendije tijekom školovanja 1500 Kn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hr-HR" sz="2800" dirty="0" smtClean="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2800" dirty="0" smtClean="0">
                <a:latin typeface="Comic Sans MS" pitchFamily="66" charset="0"/>
              </a:rPr>
              <a:t>Praksa u inozemstvu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hr-HR" sz="2800" dirty="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2800" dirty="0">
                <a:latin typeface="Comic Sans MS" pitchFamily="66" charset="0"/>
              </a:rPr>
              <a:t>Završetkom </a:t>
            </a:r>
            <a:r>
              <a:rPr lang="hr-HR" sz="2800" dirty="0" smtClean="0">
                <a:latin typeface="Comic Sans MS" pitchFamily="66" charset="0"/>
              </a:rPr>
              <a:t>škole </a:t>
            </a:r>
            <a:r>
              <a:rPr lang="hr-HR" sz="2800" dirty="0">
                <a:latin typeface="Comic Sans MS" pitchFamily="66" charset="0"/>
              </a:rPr>
              <a:t>stječe se </a:t>
            </a:r>
            <a:r>
              <a:rPr lang="hr-HR" sz="2800" dirty="0" err="1" smtClean="0">
                <a:latin typeface="Comic Sans MS" pitchFamily="66" charset="0"/>
              </a:rPr>
              <a:t>zapošljivo</a:t>
            </a:r>
            <a:r>
              <a:rPr lang="hr-HR" sz="2800" dirty="0" smtClean="0">
                <a:latin typeface="Comic Sans MS" pitchFamily="66" charset="0"/>
              </a:rPr>
              <a:t> zanimanje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hr-HR" sz="2800" dirty="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2800" dirty="0" smtClean="0">
                <a:latin typeface="Comic Sans MS" pitchFamily="66" charset="0"/>
              </a:rPr>
              <a:t>Upis </a:t>
            </a:r>
            <a:r>
              <a:rPr lang="hr-HR" sz="2800" dirty="0">
                <a:latin typeface="Comic Sans MS" pitchFamily="66" charset="0"/>
              </a:rPr>
              <a:t>na </a:t>
            </a:r>
            <a:r>
              <a:rPr lang="hr-HR" sz="2800" dirty="0" smtClean="0">
                <a:latin typeface="Comic Sans MS" pitchFamily="66" charset="0"/>
              </a:rPr>
              <a:t>fakultet-polaganjem </a:t>
            </a:r>
            <a:r>
              <a:rPr lang="hr-HR" sz="2800" dirty="0">
                <a:latin typeface="Comic Sans MS" pitchFamily="66" charset="0"/>
              </a:rPr>
              <a:t>ispita državne </a:t>
            </a:r>
            <a:r>
              <a:rPr lang="hr-HR" sz="2800" dirty="0" smtClean="0">
                <a:latin typeface="Comic Sans MS" pitchFamily="66" charset="0"/>
              </a:rPr>
              <a:t>mature</a:t>
            </a:r>
            <a:endParaRPr lang="hr-HR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-123923" y="6396821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RAVNALICA                                                                            DEBLJAČA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004144"/>
            <a:ext cx="3224957" cy="53771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019637"/>
            <a:ext cx="3224659" cy="5377184"/>
          </a:xfrm>
          <a:prstGeom prst="rect">
            <a:avLst/>
          </a:prstGeom>
        </p:spPr>
      </p:pic>
      <p:sp>
        <p:nvSpPr>
          <p:cNvPr id="7" name="Urezana strelica udesno 6"/>
          <p:cNvSpPr/>
          <p:nvPr/>
        </p:nvSpPr>
        <p:spPr>
          <a:xfrm>
            <a:off x="4160553" y="3422094"/>
            <a:ext cx="1023515" cy="21602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Naslov 5"/>
          <p:cNvSpPr txBox="1">
            <a:spLocks/>
          </p:cNvSpPr>
          <p:nvPr/>
        </p:nvSpPr>
        <p:spPr>
          <a:xfrm>
            <a:off x="457200" y="217516"/>
            <a:ext cx="8229600" cy="1106896"/>
          </a:xfrm>
          <a:prstGeom prst="rect">
            <a:avLst/>
          </a:prstGeom>
        </p:spPr>
        <p:txBody>
          <a:bodyPr>
            <a:normAutofit/>
          </a:bodyPr>
          <a:lstStyle>
            <a:lvl1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sz="3200" smtClean="0"/>
              <a:t>Praktična nastava u školskoj radionici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426522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54835" y="6377099"/>
            <a:ext cx="7438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8B7B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CCB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STOLNA GLODALICA                                                           HORIZONTALNA BUŠILICA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rgbClr val="B0CCB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865091"/>
            <a:ext cx="3057535" cy="551200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844901"/>
            <a:ext cx="3024336" cy="5532198"/>
          </a:xfrm>
          <a:prstGeom prst="rect">
            <a:avLst/>
          </a:prstGeom>
        </p:spPr>
      </p:pic>
      <p:sp>
        <p:nvSpPr>
          <p:cNvPr id="5" name="Urezana strelica udesno 4"/>
          <p:cNvSpPr/>
          <p:nvPr/>
        </p:nvSpPr>
        <p:spPr>
          <a:xfrm>
            <a:off x="4067944" y="3573016"/>
            <a:ext cx="1368152" cy="21602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Naslov 5"/>
          <p:cNvSpPr txBox="1">
            <a:spLocks/>
          </p:cNvSpPr>
          <p:nvPr/>
        </p:nvSpPr>
        <p:spPr>
          <a:xfrm>
            <a:off x="457200" y="217516"/>
            <a:ext cx="8229600" cy="1106896"/>
          </a:xfrm>
          <a:prstGeom prst="rect">
            <a:avLst/>
          </a:prstGeom>
        </p:spPr>
        <p:txBody>
          <a:bodyPr>
            <a:normAutofit/>
          </a:bodyPr>
          <a:lstStyle>
            <a:lvl1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8FBF9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2pPr>
            <a:lvl3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3pPr>
            <a:lvl4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4pPr>
            <a:lvl5pPr marL="484188"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5pPr>
            <a:lvl6pPr marL="9413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6pPr>
            <a:lvl7pPr marL="13985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7pPr>
            <a:lvl8pPr marL="18557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8pPr>
            <a:lvl9pPr marL="23129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8FBF93"/>
                </a:solidFill>
                <a:latin typeface="Century Gothic" pitchFamily="34" charset="0"/>
              </a:defRPr>
            </a:lvl9pPr>
          </a:lstStyle>
          <a:p>
            <a:r>
              <a:rPr lang="hr-HR" sz="3200" smtClean="0"/>
              <a:t>Praktična nastava u školskoj radionici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323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uševljenje">
  <a:themeElements>
    <a:clrScheme name="Livnic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duševljenj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duševljenj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sticij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duševljenje">
  <a:themeElements>
    <a:clrScheme name="Livnic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duševljenj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duševljenj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3058</TotalTime>
  <Words>728</Words>
  <Application>Microsoft Office PowerPoint</Application>
  <PresentationFormat>Prikaz na zaslonu (4:3)</PresentationFormat>
  <Paragraphs>287</Paragraphs>
  <Slides>79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4</vt:i4>
      </vt:variant>
      <vt:variant>
        <vt:lpstr>Naslovi slajdova</vt:lpstr>
      </vt:variant>
      <vt:variant>
        <vt:i4>79</vt:i4>
      </vt:variant>
    </vt:vector>
  </HeadingPairs>
  <TitlesOfParts>
    <vt:vector size="94" baseType="lpstr">
      <vt:lpstr>Arial</vt:lpstr>
      <vt:lpstr>Calibri</vt:lpstr>
      <vt:lpstr>Century Gothic</vt:lpstr>
      <vt:lpstr>Comic Sans MS</vt:lpstr>
      <vt:lpstr>Forte</vt:lpstr>
      <vt:lpstr>Gill Sans MT</vt:lpstr>
      <vt:lpstr>Tahoma</vt:lpstr>
      <vt:lpstr>Times New Roman</vt:lpstr>
      <vt:lpstr>Verdana</vt:lpstr>
      <vt:lpstr>Wingdings</vt:lpstr>
      <vt:lpstr>Wingdings 2</vt:lpstr>
      <vt:lpstr>Oduševljenje</vt:lpstr>
      <vt:lpstr>Solsticij</vt:lpstr>
      <vt:lpstr>Default Design</vt:lpstr>
      <vt:lpstr>1_Oduševljenje</vt:lpstr>
      <vt:lpstr>PowerPoint prezentacija</vt:lpstr>
      <vt:lpstr>Pozivamo Vas da učite s nama…</vt:lpstr>
      <vt:lpstr>Ministarstvo gospodarstva, poduzetništva i obrta stipendira sva deficitarna trogodišnja zanimanja vezanih obrta po JMO </vt:lpstr>
      <vt:lpstr>Stipendije u šk.god 2019/2020.</vt:lpstr>
      <vt:lpstr>PowerPoint prezentacija</vt:lpstr>
      <vt:lpstr>PowerPoint prezentacija</vt:lpstr>
      <vt:lpstr>Praktična nastava u školskoj radionici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Stručne ekskurzije i posjete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WorldSkills Croatia, 2019 Marko Patajac, 2. mjesto</vt:lpstr>
      <vt:lpstr>PowerPoint prezentacija</vt:lpstr>
      <vt:lpstr>ZANIMANJA U TEKSTILU  </vt:lpstr>
      <vt:lpstr> Učenje i aktivnosti u školi praksa u školskoj radionici: od starog stvori novo </vt:lpstr>
      <vt:lpstr> Učenje i aktivnosti u školi praksa u školskoj radionici:ostvari svoju ideju</vt:lpstr>
      <vt:lpstr>Učenje i aktivnosti u školi  Kreiranje odjeće: zamisli i nacrtaj</vt:lpstr>
      <vt:lpstr>Stručni predmeti na računalima:dizajn i konstrukcija</vt:lpstr>
      <vt:lpstr> Izrada kolekcija odjeće za revije i natjecanja</vt:lpstr>
      <vt:lpstr>Modne revije    u gradu (Završni radovi učenica)</vt:lpstr>
      <vt:lpstr>Stručna praksa u Italiji</vt:lpstr>
      <vt:lpstr>Državna natjecanja-rezultati</vt:lpstr>
      <vt:lpstr>Varaždin 2014.      1 zlatna i 1 brončana medalja</vt:lpstr>
      <vt:lpstr>Čakovec 2015.      2 zlatne i 1 brončana medalja</vt:lpstr>
      <vt:lpstr>Zadar 2016. 2 zlatne i 1 srebrna medalja</vt:lpstr>
      <vt:lpstr>Požega 2017.       1 zlatna i 2 srebrne medalje</vt:lpstr>
      <vt:lpstr>Zagreb 2018.       2 zlatne i 1 brončana medalja</vt:lpstr>
      <vt:lpstr>Zagreb, 2018.  Valentina Jekić,                      Katarina Ganić                    Irena Kršulj modni tehničar, 4.a                 krojač, 3.b                           krojač, 3.b</vt:lpstr>
      <vt:lpstr>Worldskills Croatia 2019.</vt:lpstr>
      <vt:lpstr>Zagreb 2019  srebrna medalja</vt:lpstr>
      <vt:lpstr>Učenice naše škole predstavljale R. Hrvatsku na međunarodnim natjecanjima:  Europsko natjecanje - rujan 2018., Budimpešta Svjetsko natjecanje-kolovoz 2019., Kazan </vt:lpstr>
      <vt:lpstr>Izaberi: Tekstil za stil  </vt:lpstr>
      <vt:lpstr>PowerPoint prezentacija</vt:lpstr>
      <vt:lpstr>ZANIMANJE- ARHITEKTONSKI TEHNIČAR Znanja, vještine i sposobnosti koje se stječu</vt:lpstr>
      <vt:lpstr>UČENIČKI RADOVI</vt:lpstr>
      <vt:lpstr>PowerPoint prezentacija</vt:lpstr>
      <vt:lpstr>Praktikum </vt:lpstr>
      <vt:lpstr>Požega - Croskills  - izobrazba radnika</vt:lpstr>
      <vt:lpstr>Novi materijali- izobrazba nastavnika</vt:lpstr>
      <vt:lpstr>Izvanučionička nastava - Zagreb, Čakovec </vt:lpstr>
      <vt:lpstr>HIDROELEKTRANE</vt:lpstr>
      <vt:lpstr>Termografija</vt:lpstr>
      <vt:lpstr>Osijek - most na Dravi</vt:lpstr>
      <vt:lpstr>PowerPoint prezentacija</vt:lpstr>
      <vt:lpstr>PowerPoint prezentacija</vt:lpstr>
      <vt:lpstr>ZIDARSKA I TESARSKA RADIONICA U ŠKOLI</vt:lpstr>
      <vt:lpstr>Praktična nastavna učenika - zidar + tesar</vt:lpstr>
      <vt:lpstr>Državno natjecanje Bedekovčina 2017.</vt:lpstr>
      <vt:lpstr>PowerPoint prezentacija</vt:lpstr>
      <vt:lpstr>Stručna praksa u Njemačkoj- Frankfurt</vt:lpstr>
      <vt:lpstr>Tesari obrađuju drvo,  uglavnom rade  drvene konstrukcije  pri gradnji  mostova, cesta,  brodova i  krovne konstrukcije </vt:lpstr>
      <vt:lpstr>PowerPoint prezentacija</vt:lpstr>
      <vt:lpstr>PowerPoint prezentacija</vt:lpstr>
      <vt:lpstr>Soboslikarska radionica</vt:lpstr>
      <vt:lpstr>PowerPoint prezentacija</vt:lpstr>
      <vt:lpstr>PowerPoint prezentacija</vt:lpstr>
      <vt:lpstr>Zanimanja u području ugostiteljstva</vt:lpstr>
      <vt:lpstr>PowerPoint prezentacija</vt:lpstr>
      <vt:lpstr>Stipendije Valamar riviera 1.200,00 kn</vt:lpstr>
      <vt:lpstr> Zanimanje turističko-hotelijerski komercijalist </vt:lpstr>
      <vt:lpstr>Zanimanje konobar</vt:lpstr>
      <vt:lpstr>Zanimanje kuhar</vt:lpstr>
      <vt:lpstr>Praktična nastava u školi i ugostiteljskim objektima</vt:lpstr>
      <vt:lpstr>PowerPoint prezentacija</vt:lpstr>
      <vt:lpstr>Praksa u Italiji</vt:lpstr>
      <vt:lpstr>PowerPoint prezentacija</vt:lpstr>
      <vt:lpstr>Recepcija, hoteli Padova</vt:lpstr>
      <vt:lpstr>Stipendije</vt:lpstr>
      <vt:lpstr>KUP UGOSTITELJA</vt:lpstr>
      <vt:lpstr>Učenje kroz rad na manifestacijama</vt:lpstr>
      <vt:lpstr>Zašto Obrtnička škola?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Pozivamo Vas da nam se pridružite…</dc:title>
  <dc:creator>učenik</dc:creator>
  <cp:lastModifiedBy>Korisnik</cp:lastModifiedBy>
  <cp:revision>368</cp:revision>
  <dcterms:created xsi:type="dcterms:W3CDTF">2010-04-30T10:11:25Z</dcterms:created>
  <dcterms:modified xsi:type="dcterms:W3CDTF">2020-03-30T17:18:36Z</dcterms:modified>
</cp:coreProperties>
</file>